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Lexend Deca"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25EF8-BFE5-4518-BDFB-6FC7CB5C011E}" v="15" dt="2025-07-15T17:13:1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presentation may be utilized for virtual and/or in person meetings. All schools are required to update the presentation with the school’s information (see red sections on each slide). Suggested meeting duration is one hour and separate from Open House.</a:t>
            </a:r>
          </a:p>
          <a:p>
            <a:endParaRPr lang="en-US"/>
          </a:p>
          <a:p>
            <a:r>
              <a:rPr lang="en-US"/>
              <a:t>Ensure Annual Parent Meeting About the Benefits of the Title I Schoolwide Program sign in sheet is available for all participants.</a:t>
            </a:r>
          </a:p>
          <a:p>
            <a:endParaRPr lang="en-US"/>
          </a:p>
          <a:p>
            <a:r>
              <a:rPr lang="en-US"/>
              <a:t>Schools are encouraged to insert pictures/graphics/videos into their presentation. </a:t>
            </a:r>
          </a:p>
          <a:p>
            <a:endParaRPr lang="en-US"/>
          </a:p>
          <a:p>
            <a:r>
              <a:rPr lang="en-US"/>
              <a:t>Families should be encouraged to provide input and feedback throughout the meeting. </a:t>
            </a:r>
          </a:p>
          <a:p>
            <a:endParaRPr lang="en-US"/>
          </a:p>
          <a:p>
            <a:r>
              <a:rPr lang="en-US"/>
              <a:t>The purpose of this presentation is to provide required Title I information with parents and families as well as fully engage them with the presentation.</a:t>
            </a:r>
          </a:p>
          <a:p>
            <a:endParaRPr lang="en-US"/>
          </a:p>
          <a:p>
            <a:r>
              <a:rPr lang="en-US"/>
              <a:t>To engage the audience, the presenter may provide opportunities for participants to answer slide title questions, read slide information, ask questions, respond to questions, and share.</a:t>
            </a:r>
          </a:p>
          <a:p>
            <a:endParaRPr lang="en-US"/>
          </a:p>
          <a:p>
            <a:r>
              <a:rPr lang="en-US"/>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Mentimeter, Quizlet)</a:t>
            </a:r>
          </a:p>
          <a:p>
            <a:endParaRPr lang="en-US"/>
          </a:p>
          <a:p>
            <a:r>
              <a:rPr lang="en-US"/>
              <a:t>Please designate someone to take meeting minutes that follow the presentation topics and that can later be made available to parents/families and is kept in the Title I Compliance e-filing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Schools should only include the federal programs available at their school. Describe how the school will coordinate and integrate parent and family engagement programs and activities with each Federal Program, as applicable.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#12, #13, and #14 go together.</a:t>
            </a:r>
          </a:p>
          <a:p>
            <a:endParaRPr lang="en-US"/>
          </a:p>
          <a:p>
            <a:r>
              <a:rPr lang="en-US"/>
              <a:t>Ensure the topic, Title I School-level PFEP is recorded in the meeting minutes.</a:t>
            </a:r>
          </a:p>
          <a:p>
            <a:endParaRPr lang="en-US"/>
          </a:p>
          <a:p>
            <a:r>
              <a:rPr lang="en-US"/>
              <a:t>To engage participants - Allow meeting participants to provide feedback on the information presented. Ask if there are any questions/feedback.</a:t>
            </a:r>
          </a:p>
          <a:p>
            <a:endParaRPr lang="en-US"/>
          </a:p>
          <a:p>
            <a:r>
              <a:rPr lang="en-US"/>
              <a:t>To engage participants - Provide an opportunity for meeting participants to share how they prefer to receive information from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To engage participants – Access the School-Parent Compact using the link and review/discuss the School-Parent Compact with participants and allow time for feedback/comments.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Note: Slides #16 and #17 go together.</a:t>
            </a:r>
          </a:p>
          <a:p>
            <a:endParaRPr lang="en-US"/>
          </a:p>
          <a:p>
            <a:r>
              <a:rPr lang="en-US"/>
              <a:t>To engage participants – Survey parents regarding their input on how to best collaborate with the school.</a:t>
            </a:r>
          </a:p>
          <a:p>
            <a:endParaRPr lang="en-US"/>
          </a:p>
          <a:p>
            <a:r>
              <a:rPr lang="en-US"/>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#16 and #17 go together.</a:t>
            </a:r>
          </a:p>
          <a:p>
            <a:endParaRPr lang="en-US"/>
          </a:p>
          <a:p>
            <a:r>
              <a:rPr lang="en-US"/>
              <a:t>To engage participants – Open the floor for nominations to service as Title I DAC/PAC Representatives for your school. </a:t>
            </a:r>
          </a:p>
          <a:p>
            <a:endParaRPr lang="en-US"/>
          </a:p>
          <a:p>
            <a:r>
              <a:rPr lang="en-US"/>
              <a:t>Inform meeting participants that the Title I District Advisory Council and Parent Advisory Council Meetings will be conducted in-person and virtually.  Additional information regarding the Title I DAC and PAC meetings will be forthcoming. Encourage meeting participants to visit the Title I Website for additional information regarding Title I DAC and PAC.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r>
              <a:rPr lang="en-US"/>
              <a:t>Remind meeting participants where they can view the SIP.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endParaRPr lang="en-US"/>
          </a:p>
          <a:p>
            <a:r>
              <a:rPr lang="en-US"/>
              <a:t>To engage participants - Allow the opportunity for meeting participants to provide input/feedback. You may ask questions based on the information discussed.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administrator will include an overview of the Consultation and Complaint Procedures at the school as stipulated in the Title I Consultation and Complaint Procedures (See page 14-15 of the 2025-2026 Title I Procedures Manual).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Insert your school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Address questions and concerns from participants. Inform how the school will respond to all questions/concerns posed/posted on the post-it note question board during the meeting if time does not permit.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Allow school staff to greet parents/families. Encourage school staff to insert pictures so parents and families may be able to view this presentation later if archived, and for easier identification of relevant staff.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Slides #5 and #6 go together.</a:t>
            </a:r>
          </a:p>
          <a:p>
            <a:endParaRPr lang="en-US" dirty="0"/>
          </a:p>
          <a:p>
            <a:r>
              <a:rPr lang="en-US" dirty="0"/>
              <a:t>If possible, include a welcome message on your website and marquee for students, parents &amp; families. You may also include a slide showing the school marquee message.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engage participants – Allow participants to provide input/enter comments/questions. Use this opportunity to ask questions (example, How many of you have heard of the Every Student Succeeds Act EESA? Yes/No, Does anyone know when it was signed into law? 2015).</a:t>
            </a:r>
          </a:p>
          <a:p>
            <a:endParaRPr lang="en-US"/>
          </a:p>
          <a:p>
            <a:r>
              <a:rPr lang="en-US"/>
              <a:t>To engage participants- Have participants use link to visit the Title I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 2025-2026 Title I School-level PFEP, District-level PFEP, SIP, and School Parent Compact will be located on the school’s website, the PRC/Area and the main office.</a:t>
            </a:r>
          </a:p>
          <a:p>
            <a:endParaRPr lang="en-US"/>
          </a:p>
          <a:p>
            <a:r>
              <a:rPr lang="en-US"/>
              <a:t>To engage participants – Have participants read the bullet points from the slide.</a:t>
            </a:r>
          </a:p>
          <a:p>
            <a:r>
              <a:rPr lang="en-US"/>
              <a:t>To engage participants – Use link to navigate school website and view documents.</a:t>
            </a:r>
          </a:p>
          <a:p>
            <a:endParaRPr lang="en-US"/>
          </a:p>
          <a:p>
            <a:r>
              <a:rPr lang="en-US"/>
              <a:t>To engage participants – Ask the title question and allow the opportunity for parents/families to share their comments. Read aloud some of the responses.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of the availability of the Title I Parent Notification Flyer posted on the school’s website. The PRC/Area. Main Office,  and at title1.dadeschools.net. Provide directions for accessing the flyer.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endParaRPr lang="en-US"/>
          </a:p>
          <a:p>
            <a:r>
              <a:rPr lang="en-US"/>
              <a:t>To engage participants – Ask for input regarding how to best allocate the school’s available Title I funds (share how the funds were used the previous year) allow participants an opportunity to respond. Read aloud some of the responses.  Ensure the responses are recorded in the meeting minutes.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0142F-16B3-4556-9186-5683CAEF17C3}"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92111-A1C1-4F1C-918C-BDF48CAE3489}"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E8D3-0162-4829-A649-858B9DC2294A}"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42E2D-965C-4B55-81EE-4AA8DAA73D56}"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6ED6E-79AC-49C8-9B39-2F9D43312657}"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06C86-0B97-4710-B1A8-1E921223FB7A}" type="datetime1">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94583A-9F99-4AFF-87A6-8D60DAF979B8}" type="datetime1">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BA1D4-24CB-46B4-9C7C-BBA0203F4412}" type="datetime1">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3056A-EE14-41B1-81CB-64A6B4C4D915}" type="datetime1">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78200" y="9921875"/>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10200-12D1-4F4D-9821-DBF4BD190503}" type="datetime1">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79E1A-832A-44BB-ABCC-2367E57B25AD}" type="datetime1">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1074-0DD6-4804-8236-369CA2DAF934}" type="datetime1">
              <a:rPr lang="en-US" smtClean="0"/>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77000" y="57610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hyperlink" Target="https://hiveprep.com/wp-content/uploads/2025/11/2025-2026-Title-1-School-Parent-Compact.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2.sv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0.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api.dadeschools.net/wmsfiles/61/pdfs/6996.pdf" TargetMode="External"/><Relationship Id="rId5" Type="http://schemas.openxmlformats.org/officeDocument/2006/relationships/image" Target="../media/image33.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ehandbooks.dadeschools.net/policies/135.pdf" TargetMode="External"/><Relationship Id="rId5" Type="http://schemas.openxmlformats.org/officeDocument/2006/relationships/image" Target="../media/image3.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svg"/><Relationship Id="rId9" Type="http://schemas.openxmlformats.org/officeDocument/2006/relationships/hyperlink" Target="https://title1.dadeschools.n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2.sv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1619017" y="4612301"/>
            <a:ext cx="6668983" cy="5674699"/>
          </a:xfrm>
          <a:custGeom>
            <a:avLst/>
            <a:gdLst/>
            <a:ahLst/>
            <a:cxnLst/>
            <a:rect l="l" t="t" r="r" b="b"/>
            <a:pathLst>
              <a:path w="6668983" h="5674699">
                <a:moveTo>
                  <a:pt x="6668983" y="0"/>
                </a:moveTo>
                <a:lnTo>
                  <a:pt x="0" y="0"/>
                </a:lnTo>
                <a:lnTo>
                  <a:pt x="0" y="5674699"/>
                </a:lnTo>
                <a:lnTo>
                  <a:pt x="6668983" y="5674699"/>
                </a:lnTo>
                <a:lnTo>
                  <a:pt x="66689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4612301"/>
            <a:ext cx="6668983" cy="5674699"/>
          </a:xfrm>
          <a:custGeom>
            <a:avLst/>
            <a:gdLst/>
            <a:ahLst/>
            <a:cxnLst/>
            <a:rect l="l" t="t" r="r" b="b"/>
            <a:pathLst>
              <a:path w="6668983" h="5674699">
                <a:moveTo>
                  <a:pt x="0" y="0"/>
                </a:moveTo>
                <a:lnTo>
                  <a:pt x="6668983" y="0"/>
                </a:lnTo>
                <a:lnTo>
                  <a:pt x="6668983" y="5674699"/>
                </a:lnTo>
                <a:lnTo>
                  <a:pt x="0" y="56746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0383" y="354250"/>
            <a:ext cx="2243773" cy="2243773"/>
          </a:xfrm>
          <a:custGeom>
            <a:avLst/>
            <a:gdLst/>
            <a:ahLst/>
            <a:cxnLst/>
            <a:rect l="l" t="t" r="r" b="b"/>
            <a:pathLst>
              <a:path w="2243773" h="2243773">
                <a:moveTo>
                  <a:pt x="0" y="0"/>
                </a:moveTo>
                <a:lnTo>
                  <a:pt x="2243772" y="0"/>
                </a:lnTo>
                <a:lnTo>
                  <a:pt x="2243772" y="2243773"/>
                </a:lnTo>
                <a:lnTo>
                  <a:pt x="0" y="2243773"/>
                </a:lnTo>
                <a:lnTo>
                  <a:pt x="0" y="0"/>
                </a:lnTo>
                <a:close/>
              </a:path>
            </a:pathLst>
          </a:custGeom>
          <a:blipFill>
            <a:blip r:embed="rId5"/>
            <a:stretch>
              <a:fillRect/>
            </a:stretch>
          </a:blipFill>
        </p:spPr>
        <p:txBody>
          <a:bodyPr/>
          <a:lstStyle/>
          <a:p>
            <a:endParaRPr lang="en-US"/>
          </a:p>
        </p:txBody>
      </p:sp>
      <p:sp>
        <p:nvSpPr>
          <p:cNvPr id="5" name="Freeform 5"/>
          <p:cNvSpPr/>
          <p:nvPr/>
        </p:nvSpPr>
        <p:spPr>
          <a:xfrm>
            <a:off x="15467386" y="354250"/>
            <a:ext cx="2243773" cy="2243773"/>
          </a:xfrm>
          <a:custGeom>
            <a:avLst/>
            <a:gdLst/>
            <a:ahLst/>
            <a:cxnLst/>
            <a:rect l="l" t="t" r="r" b="b"/>
            <a:pathLst>
              <a:path w="2243773" h="2243773">
                <a:moveTo>
                  <a:pt x="0" y="0"/>
                </a:moveTo>
                <a:lnTo>
                  <a:pt x="2243773" y="0"/>
                </a:lnTo>
                <a:lnTo>
                  <a:pt x="2243773" y="2243773"/>
                </a:lnTo>
                <a:lnTo>
                  <a:pt x="0" y="224377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3026023" y="279786"/>
            <a:ext cx="12235954" cy="4592320"/>
          </a:xfrm>
          <a:prstGeom prst="rect">
            <a:avLst/>
          </a:prstGeom>
        </p:spPr>
        <p:txBody>
          <a:bodyPr lIns="0" tIns="0" rIns="0" bIns="0" rtlCol="0" anchor="t">
            <a:spAutoFit/>
          </a:bodyPr>
          <a:lstStyle/>
          <a:p>
            <a:pPr algn="ctr">
              <a:lnSpc>
                <a:spcPts val="7279"/>
              </a:lnSpc>
            </a:pPr>
            <a:r>
              <a:rPr lang="en-US" sz="5199" spc="-275">
                <a:solidFill>
                  <a:srgbClr val="262262"/>
                </a:solidFill>
                <a:latin typeface="Lexend Deca"/>
                <a:ea typeface="Lexend Deca"/>
                <a:cs typeface="Lexend Deca"/>
                <a:sym typeface="Lexend Deca"/>
              </a:rPr>
              <a:t>Welcome to the </a:t>
            </a:r>
          </a:p>
          <a:p>
            <a:pPr algn="ctr">
              <a:lnSpc>
                <a:spcPts val="7279"/>
              </a:lnSpc>
            </a:pPr>
            <a:r>
              <a:rPr lang="en-US" sz="5199" spc="-275">
                <a:solidFill>
                  <a:srgbClr val="262262"/>
                </a:solidFill>
                <a:latin typeface="Lexend Deca"/>
                <a:ea typeface="Lexend Deca"/>
                <a:cs typeface="Lexend Deca"/>
                <a:sym typeface="Lexend Deca"/>
              </a:rPr>
              <a:t>2025-2026</a:t>
            </a:r>
          </a:p>
          <a:p>
            <a:pPr algn="ctr">
              <a:lnSpc>
                <a:spcPts val="7279"/>
              </a:lnSpc>
            </a:pPr>
            <a:r>
              <a:rPr lang="en-US" sz="5199" spc="-275">
                <a:solidFill>
                  <a:srgbClr val="262262"/>
                </a:solidFill>
                <a:latin typeface="Lexend Deca"/>
                <a:ea typeface="Lexend Deca"/>
                <a:cs typeface="Lexend Deca"/>
                <a:sym typeface="Lexend Deca"/>
              </a:rPr>
              <a:t>Annual Parent Meeting About the Benefits </a:t>
            </a:r>
          </a:p>
          <a:p>
            <a:pPr algn="ctr">
              <a:lnSpc>
                <a:spcPts val="7279"/>
              </a:lnSpc>
            </a:pPr>
            <a:r>
              <a:rPr lang="en-US" sz="5199" spc="-275">
                <a:solidFill>
                  <a:srgbClr val="262262"/>
                </a:solidFill>
                <a:latin typeface="Lexend Deca"/>
                <a:ea typeface="Lexend Deca"/>
                <a:cs typeface="Lexend Deca"/>
                <a:sym typeface="Lexend Deca"/>
              </a:rPr>
              <a:t>of the Title I Schoolwide Program</a:t>
            </a:r>
          </a:p>
          <a:p>
            <a:pPr algn="ctr">
              <a:lnSpc>
                <a:spcPts val="7279"/>
              </a:lnSpc>
            </a:pPr>
            <a:endParaRPr lang="en-US" sz="5199" spc="-275">
              <a:solidFill>
                <a:srgbClr val="262262"/>
              </a:solidFill>
              <a:latin typeface="Lexend Deca"/>
              <a:ea typeface="Lexend Deca"/>
              <a:cs typeface="Lexend Deca"/>
              <a:sym typeface="Lexend Deca"/>
            </a:endParaRPr>
          </a:p>
        </p:txBody>
      </p:sp>
      <p:sp>
        <p:nvSpPr>
          <p:cNvPr id="7" name="TextBox 7"/>
          <p:cNvSpPr txBox="1"/>
          <p:nvPr/>
        </p:nvSpPr>
        <p:spPr>
          <a:xfrm>
            <a:off x="4191000" y="4786381"/>
            <a:ext cx="11201400" cy="4040080"/>
          </a:xfrm>
          <a:prstGeom prst="rect">
            <a:avLst/>
          </a:prstGeom>
        </p:spPr>
        <p:txBody>
          <a:bodyPr wrap="square" lIns="0" tIns="0" rIns="0" bIns="0" rtlCol="0" anchor="t">
            <a:spAutoFit/>
          </a:bodyPr>
          <a:lstStyle/>
          <a:p>
            <a:pPr algn="ctr">
              <a:lnSpc>
                <a:spcPts val="6440"/>
              </a:lnSpc>
            </a:pPr>
            <a:r>
              <a:rPr lang="en-US" sz="4600" spc="-243" dirty="0">
                <a:solidFill>
                  <a:schemeClr val="tx2">
                    <a:lumMod val="75000"/>
                  </a:schemeClr>
                </a:solidFill>
                <a:latin typeface="Lexend Deca"/>
                <a:ea typeface="Lexend Deca"/>
                <a:cs typeface="Lexend Deca"/>
                <a:sym typeface="Lexend Deca"/>
              </a:rPr>
              <a:t>HIVE Prep, 1014</a:t>
            </a:r>
          </a:p>
          <a:p>
            <a:pPr algn="ctr">
              <a:lnSpc>
                <a:spcPts val="6440"/>
              </a:lnSpc>
            </a:pPr>
            <a:r>
              <a:rPr lang="en-US" sz="4600" spc="-243" dirty="0">
                <a:solidFill>
                  <a:schemeClr val="tx2">
                    <a:lumMod val="75000"/>
                  </a:schemeClr>
                </a:solidFill>
                <a:latin typeface="Lexend Deca"/>
                <a:ea typeface="Lexend Deca"/>
                <a:cs typeface="Lexend Deca"/>
                <a:sym typeface="Lexend Deca"/>
              </a:rPr>
              <a:t>9/25/25</a:t>
            </a:r>
          </a:p>
          <a:p>
            <a:pPr algn="ctr">
              <a:lnSpc>
                <a:spcPts val="6440"/>
              </a:lnSpc>
            </a:pPr>
            <a:r>
              <a:rPr lang="en-US" sz="4600" spc="-243" dirty="0">
                <a:solidFill>
                  <a:schemeClr val="tx2">
                    <a:lumMod val="75000"/>
                  </a:schemeClr>
                </a:solidFill>
                <a:latin typeface="Lexend Deca"/>
                <a:ea typeface="Lexend Deca"/>
                <a:cs typeface="Lexend Deca"/>
                <a:sym typeface="Lexend Deca"/>
              </a:rPr>
              <a:t>5:30 pm</a:t>
            </a:r>
          </a:p>
          <a:p>
            <a:pPr algn="ctr">
              <a:lnSpc>
                <a:spcPts val="6440"/>
              </a:lnSpc>
            </a:pPr>
            <a:r>
              <a:rPr lang="en-US" sz="4600" spc="-243" dirty="0">
                <a:solidFill>
                  <a:schemeClr val="tx2">
                    <a:lumMod val="75000"/>
                  </a:schemeClr>
                </a:solidFill>
                <a:latin typeface="Lexend Deca"/>
                <a:ea typeface="Lexend Deca"/>
                <a:cs typeface="Lexend Deca"/>
                <a:sym typeface="Lexend Deca"/>
              </a:rPr>
              <a:t>Cafetorium</a:t>
            </a:r>
          </a:p>
          <a:p>
            <a:pPr algn="ctr">
              <a:lnSpc>
                <a:spcPts val="6440"/>
              </a:lnSpc>
            </a:pPr>
            <a:r>
              <a:rPr lang="en-US" sz="4600" spc="-243" dirty="0">
                <a:solidFill>
                  <a:schemeClr val="tx2">
                    <a:lumMod val="75000"/>
                  </a:schemeClr>
                </a:solidFill>
                <a:latin typeface="Lexend Deca"/>
                <a:ea typeface="Lexend Deca"/>
                <a:cs typeface="Lexend Deca"/>
                <a:sym typeface="Lexend Deca"/>
              </a:rPr>
              <a:t>Carlos Gonzalez and Sergio Bonilla</a:t>
            </a:r>
          </a:p>
        </p:txBody>
      </p:sp>
      <p:sp>
        <p:nvSpPr>
          <p:cNvPr id="14" name="Slide Number Placeholder 13">
            <a:extLst>
              <a:ext uri="{FF2B5EF4-FFF2-40B4-BE49-F238E27FC236}">
                <a16:creationId xmlns:a16="http://schemas.microsoft.com/office/drawing/2014/main" id="{79579A1E-61D1-2A9D-372F-2795AC7CF75D}"/>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916072" y="0"/>
            <a:ext cx="2371928" cy="2371928"/>
          </a:xfrm>
          <a:custGeom>
            <a:avLst/>
            <a:gdLst/>
            <a:ahLst/>
            <a:cxnLst/>
            <a:rect l="l" t="t" r="r" b="b"/>
            <a:pathLst>
              <a:path w="2371928" h="2371928">
                <a:moveTo>
                  <a:pt x="0" y="0"/>
                </a:moveTo>
                <a:lnTo>
                  <a:pt x="2371928" y="0"/>
                </a:lnTo>
                <a:lnTo>
                  <a:pt x="2371928" y="2371928"/>
                </a:lnTo>
                <a:lnTo>
                  <a:pt x="0" y="2371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562259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17310" y="2748915"/>
            <a:ext cx="13253381" cy="1403985"/>
          </a:xfrm>
          <a:prstGeom prst="rect">
            <a:avLst/>
          </a:prstGeom>
        </p:spPr>
        <p:txBody>
          <a:bodyPr lIns="0" tIns="0" rIns="0" bIns="0" rtlCol="0" anchor="t">
            <a:spAutoFit/>
          </a:bodyPr>
          <a:lstStyle/>
          <a:p>
            <a:pPr algn="ctr">
              <a:lnSpc>
                <a:spcPts val="3720"/>
              </a:lnSpc>
            </a:pPr>
            <a:r>
              <a:rPr lang="en-US" sz="3000" spc="-159" dirty="0">
                <a:solidFill>
                  <a:srgbClr val="262262"/>
                </a:solidFill>
                <a:latin typeface="Lexend Deca"/>
                <a:ea typeface="Lexend Deca"/>
                <a:cs typeface="Lexend Deca"/>
                <a:sym typeface="Lexend Deca"/>
              </a:rPr>
              <a:t>What other federal programs are offered at our school?</a:t>
            </a:r>
          </a:p>
          <a:p>
            <a:pPr algn="l">
              <a:lnSpc>
                <a:spcPts val="3720"/>
              </a:lnSpc>
            </a:pPr>
            <a:endParaRPr lang="en-US" sz="3000" spc="-159" dirty="0">
              <a:solidFill>
                <a:srgbClr val="262262"/>
              </a:solidFill>
              <a:latin typeface="Lexend Deca"/>
              <a:ea typeface="Lexend Deca"/>
              <a:cs typeface="Lexend Deca"/>
              <a:sym typeface="Lexend Deca"/>
            </a:endParaRP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8" name="TextBox 8"/>
          <p:cNvSpPr txBox="1"/>
          <p:nvPr/>
        </p:nvSpPr>
        <p:spPr>
          <a:xfrm>
            <a:off x="0" y="955040"/>
            <a:ext cx="18288000" cy="469359"/>
          </a:xfrm>
          <a:prstGeom prst="rect">
            <a:avLst/>
          </a:prstGeom>
        </p:spPr>
        <p:txBody>
          <a:bodyPr lIns="0" tIns="0" rIns="0" bIns="0" rtlCol="0" anchor="t">
            <a:spAutoFit/>
          </a:bodyPr>
          <a:lstStyle/>
          <a:p>
            <a:pPr algn="ctr">
              <a:lnSpc>
                <a:spcPts val="3639"/>
              </a:lnSpc>
            </a:pPr>
            <a:r>
              <a:rPr lang="en-US" sz="3999" b="1" spc="-211" dirty="0">
                <a:solidFill>
                  <a:srgbClr val="262262"/>
                </a:solidFill>
                <a:latin typeface="Lexend Deca"/>
                <a:ea typeface="Lexend Deca"/>
                <a:cs typeface="Lexend Deca"/>
                <a:sym typeface="Lexend Deca"/>
              </a:rPr>
              <a:t>Coordination with Other Federal Programs</a:t>
            </a:r>
          </a:p>
        </p:txBody>
      </p:sp>
      <p:grpSp>
        <p:nvGrpSpPr>
          <p:cNvPr id="10" name="Group 10"/>
          <p:cNvGrpSpPr/>
          <p:nvPr/>
        </p:nvGrpSpPr>
        <p:grpSpPr>
          <a:xfrm>
            <a:off x="7858125" y="3924191"/>
            <a:ext cx="2571750" cy="1671352"/>
            <a:chOff x="0" y="0"/>
            <a:chExt cx="677276" cy="440182"/>
          </a:xfrm>
        </p:grpSpPr>
        <p:sp>
          <p:nvSpPr>
            <p:cNvPr id="11" name="Freeform 11"/>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2" name="TextBox 12"/>
            <p:cNvSpPr txBox="1"/>
            <p:nvPr/>
          </p:nvSpPr>
          <p:spPr>
            <a:xfrm>
              <a:off x="0" y="0"/>
              <a:ext cx="677276" cy="440182"/>
            </a:xfrm>
            <a:prstGeom prst="rect">
              <a:avLst/>
            </a:prstGeom>
          </p:spPr>
          <p:txBody>
            <a:bodyPr lIns="50800" tIns="50800" rIns="50800" bIns="50800" rtlCol="0" anchor="ctr"/>
            <a:lstStyle/>
            <a:p>
              <a:pPr algn="ctr">
                <a:lnSpc>
                  <a:spcPts val="3433"/>
                </a:lnSpc>
              </a:pPr>
              <a:r>
                <a:rPr lang="en-US" sz="2861" spc="-151" dirty="0">
                  <a:solidFill>
                    <a:srgbClr val="FFFFFF"/>
                  </a:solidFill>
                  <a:latin typeface="Lexend Deca"/>
                  <a:ea typeface="Lexend Deca"/>
                  <a:cs typeface="Lexend Deca"/>
                  <a:sym typeface="Lexend Deca"/>
                </a:rPr>
                <a:t>Project</a:t>
              </a:r>
            </a:p>
            <a:p>
              <a:pPr algn="ctr">
                <a:lnSpc>
                  <a:spcPts val="3433"/>
                </a:lnSpc>
              </a:pPr>
              <a:r>
                <a:rPr lang="en-US" sz="2861" spc="-151" dirty="0">
                  <a:solidFill>
                    <a:srgbClr val="FFFFFF"/>
                  </a:solidFill>
                  <a:latin typeface="Lexend Deca"/>
                  <a:ea typeface="Lexend Deca"/>
                  <a:cs typeface="Lexend Deca"/>
                  <a:sym typeface="Lexend Deca"/>
                </a:rPr>
                <a:t>UP-START</a:t>
              </a:r>
            </a:p>
          </p:txBody>
        </p:sp>
      </p:grpSp>
      <p:grpSp>
        <p:nvGrpSpPr>
          <p:cNvPr id="19" name="Group 19"/>
          <p:cNvGrpSpPr/>
          <p:nvPr/>
        </p:nvGrpSpPr>
        <p:grpSpPr>
          <a:xfrm>
            <a:off x="7858125" y="6960931"/>
            <a:ext cx="2571750" cy="1671352"/>
            <a:chOff x="0" y="0"/>
            <a:chExt cx="677276" cy="440182"/>
          </a:xfrm>
        </p:grpSpPr>
        <p:sp>
          <p:nvSpPr>
            <p:cNvPr id="20" name="Freeform 20"/>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21" name="TextBox 21"/>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dirty="0">
                  <a:solidFill>
                    <a:srgbClr val="FFFFFF"/>
                  </a:solidFill>
                  <a:latin typeface="Lexend Deca"/>
                  <a:ea typeface="Lexend Deca"/>
                  <a:cs typeface="Lexend Deca"/>
                  <a:sym typeface="Lexend Deca"/>
                </a:rPr>
                <a:t>Migrant Program</a:t>
              </a:r>
            </a:p>
          </p:txBody>
        </p:sp>
      </p:grpSp>
      <p:sp>
        <p:nvSpPr>
          <p:cNvPr id="25" name="Freeform 2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7"/>
            <a:stretch>
              <a:fillRect/>
            </a:stretch>
          </a:blipFill>
        </p:spPr>
        <p:txBody>
          <a:bodyPr/>
          <a:lstStyle/>
          <a:p>
            <a:endParaRPr lang="en-US"/>
          </a:p>
        </p:txBody>
      </p:sp>
      <p:sp>
        <p:nvSpPr>
          <p:cNvPr id="30" name="Slide Number Placeholder 29">
            <a:extLst>
              <a:ext uri="{FF2B5EF4-FFF2-40B4-BE49-F238E27FC236}">
                <a16:creationId xmlns:a16="http://schemas.microsoft.com/office/drawing/2014/main" id="{9DCF4A76-4937-967C-4392-CCCAAB5F8A39}"/>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459948"/>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District-Level Parent and Family Engagement Plan (PFEP)</a:t>
            </a:r>
          </a:p>
        </p:txBody>
      </p:sp>
      <p:sp>
        <p:nvSpPr>
          <p:cNvPr id="5" name="TextBox 5"/>
          <p:cNvSpPr txBox="1"/>
          <p:nvPr/>
        </p:nvSpPr>
        <p:spPr>
          <a:xfrm>
            <a:off x="1371600" y="1571977"/>
            <a:ext cx="10210800" cy="6758260"/>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is a blueprint of how the District and Title I schools will work together with parents and families to establish expectations for family engagement and explore strategies to improve student academic achievement.</a:t>
            </a:r>
          </a:p>
          <a:p>
            <a:pPr algn="just">
              <a:lnSpc>
                <a:spcPts val="3120"/>
              </a:lnSpc>
            </a:pPr>
            <a:endParaRPr lang="en-US" sz="12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describes how the District will:</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coordination, technical assistance, and other support necessary to assist schools in planning and implementing effective parent and family engagement activities.</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Conduct, with meaningful involvement of parents and families, an annual evaluation of the content and effectiveness of the Parent and Family Engagement Plan towards improving the academic quality of all schools implementing the Title I Schoolwide Program.</a:t>
            </a:r>
          </a:p>
        </p:txBody>
      </p:sp>
      <p:sp>
        <p:nvSpPr>
          <p:cNvPr id="10" name="Slide Number Placeholder 9">
            <a:extLst>
              <a:ext uri="{FF2B5EF4-FFF2-40B4-BE49-F238E27FC236}">
                <a16:creationId xmlns:a16="http://schemas.microsoft.com/office/drawing/2014/main" id="{EF447F5E-F138-3567-7251-14C18BE323F1}"/>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7" name="Picture 6">
            <a:extLst>
              <a:ext uri="{FF2B5EF4-FFF2-40B4-BE49-F238E27FC236}">
                <a16:creationId xmlns:a16="http://schemas.microsoft.com/office/drawing/2014/main" id="{C55C4CEE-F455-91AD-5D12-C99B2A56236E}"/>
              </a:ext>
            </a:extLst>
          </p:cNvPr>
          <p:cNvPicPr>
            <a:picLocks noChangeAspect="1"/>
          </p:cNvPicPr>
          <p:nvPr/>
        </p:nvPicPr>
        <p:blipFill>
          <a:blip r:embed="rId6"/>
          <a:srcRect b="15983"/>
          <a:stretch>
            <a:fillRect/>
          </a:stretch>
        </p:blipFill>
        <p:spPr>
          <a:xfrm>
            <a:off x="12496800" y="1571977"/>
            <a:ext cx="4981605" cy="5781323"/>
          </a:xfrm>
          <a:prstGeom prst="rect">
            <a:avLst/>
          </a:prstGeom>
          <a:ln w="31750">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5181600" y="8017156"/>
            <a:ext cx="9195700" cy="1701223"/>
          </a:xfrm>
          <a:custGeom>
            <a:avLst/>
            <a:gdLst/>
            <a:ahLst/>
            <a:cxnLst/>
            <a:rect l="l" t="t" r="r" b="b"/>
            <a:pathLst>
              <a:path w="11301259" h="2443897">
                <a:moveTo>
                  <a:pt x="0" y="0"/>
                </a:moveTo>
                <a:lnTo>
                  <a:pt x="11301259" y="0"/>
                </a:lnTo>
                <a:lnTo>
                  <a:pt x="11301259" y="2443897"/>
                </a:lnTo>
                <a:lnTo>
                  <a:pt x="0" y="2443897"/>
                </a:lnTo>
                <a:lnTo>
                  <a:pt x="0" y="0"/>
                </a:lnTo>
                <a:close/>
              </a:path>
            </a:pathLst>
          </a:custGeom>
          <a:blipFill>
            <a:blip r:embed="rId6"/>
            <a:stretch>
              <a:fillRect/>
            </a:stretch>
          </a:blipFill>
          <a:ln w="19050" cap="sq">
            <a:solidFill>
              <a:srgbClr val="0070C0"/>
            </a:solidFill>
            <a:prstDash val="solid"/>
            <a:miter/>
          </a:ln>
        </p:spPr>
        <p:txBody>
          <a:bodyPr/>
          <a:lstStyle/>
          <a:p>
            <a:endParaRPr lang="en-US"/>
          </a:p>
        </p:txBody>
      </p:sp>
      <p:sp>
        <p:nvSpPr>
          <p:cNvPr id="5" name="TextBox 5"/>
          <p:cNvSpPr txBox="1"/>
          <p:nvPr/>
        </p:nvSpPr>
        <p:spPr>
          <a:xfrm>
            <a:off x="0" y="711200"/>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Family Engagement Plan (PFEP)</a:t>
            </a:r>
          </a:p>
        </p:txBody>
      </p:sp>
      <p:sp>
        <p:nvSpPr>
          <p:cNvPr id="6" name="TextBox 6"/>
          <p:cNvSpPr txBox="1"/>
          <p:nvPr/>
        </p:nvSpPr>
        <p:spPr>
          <a:xfrm>
            <a:off x="1143000" y="2356120"/>
            <a:ext cx="11405500" cy="3975447"/>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Title I School-Level PFEP is a blueprint of </a:t>
            </a:r>
            <a:r>
              <a:rPr lang="en-US" sz="3000" spc="-159" dirty="0">
                <a:solidFill>
                  <a:schemeClr val="tx2">
                    <a:lumMod val="75000"/>
                  </a:schemeClr>
                </a:solidFill>
                <a:latin typeface="Lexend Deca"/>
                <a:ea typeface="Lexend Deca"/>
                <a:cs typeface="Lexend Deca"/>
                <a:sym typeface="Lexend Deca"/>
              </a:rPr>
              <a:t>HIVE Prep </a:t>
            </a:r>
            <a:r>
              <a:rPr lang="en-US" sz="3000" spc="-159" dirty="0">
                <a:solidFill>
                  <a:srgbClr val="262262"/>
                </a:solidFill>
                <a:latin typeface="Lexend Deca"/>
                <a:ea typeface="Lexend Deca"/>
                <a:cs typeface="Lexend Deca"/>
                <a:sym typeface="Lexend Deca"/>
              </a:rPr>
              <a:t>will work together with parents, family members, and the community to establish expectations for family engagement and to explore strategies to improve student academic achievement.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2025-2026 Title I PEEP will be made available to all parents in the Parent Center/Area, Main Office and School website.</a:t>
            </a:r>
          </a:p>
          <a:p>
            <a:pPr algn="just">
              <a:lnSpc>
                <a:spcPts val="3120"/>
              </a:lnSpc>
            </a:pPr>
            <a:endParaRPr lang="en-US" sz="3000" spc="-159" dirty="0">
              <a:solidFill>
                <a:srgbClr val="262262"/>
              </a:solidFill>
              <a:latin typeface="Lexend Deca"/>
              <a:ea typeface="Lexend Deca"/>
              <a:cs typeface="Lexend Deca"/>
              <a:sym typeface="Lexend Deca"/>
            </a:endParaRP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DEC93793-3DD6-FAC6-977D-08885B1DEA6D}"/>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8" name="Picture 7">
            <a:extLst>
              <a:ext uri="{FF2B5EF4-FFF2-40B4-BE49-F238E27FC236}">
                <a16:creationId xmlns:a16="http://schemas.microsoft.com/office/drawing/2014/main" id="{E3669415-004C-CA51-4A2C-CCF6512B21C9}"/>
              </a:ext>
            </a:extLst>
          </p:cNvPr>
          <p:cNvPicPr>
            <a:picLocks noChangeAspect="1"/>
          </p:cNvPicPr>
          <p:nvPr/>
        </p:nvPicPr>
        <p:blipFill>
          <a:blip r:embed="rId7"/>
          <a:stretch>
            <a:fillRect/>
          </a:stretch>
        </p:blipFill>
        <p:spPr>
          <a:xfrm>
            <a:off x="13335000" y="2089701"/>
            <a:ext cx="4437720" cy="5434500"/>
          </a:xfrm>
          <a:prstGeom prst="rect">
            <a:avLst/>
          </a:prstGeom>
          <a:ln w="38100">
            <a:solidFill>
              <a:srgbClr val="0070C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8521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42173"/>
            <a:ext cx="16091800" cy="636071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Our Title I School-Level PFEP describes how our school will:</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Convene an annual meeting to inform parents and family members of their rights to be involved in the Title I Schoolwide Program; </a:t>
            </a:r>
          </a:p>
          <a:p>
            <a:pPr marL="863600" lvl="2" algn="ctr">
              <a:lnSpc>
                <a:spcPts val="3120"/>
              </a:lnSpc>
            </a:pPr>
            <a:r>
              <a:rPr lang="en-US" sz="3000" spc="-159" dirty="0">
                <a:solidFill>
                  <a:srgbClr val="262262"/>
                </a:solidFill>
                <a:latin typeface="Lexend Deca"/>
                <a:ea typeface="Lexend Deca"/>
                <a:cs typeface="Lexend Deca"/>
                <a:sym typeface="Lexend Deca"/>
              </a:rPr>
              <a:t>     </a:t>
            </a:r>
          </a:p>
          <a:p>
            <a:pPr algn="ctr">
              <a:lnSpc>
                <a:spcPts val="3120"/>
              </a:lnSpc>
            </a:pPr>
            <a:r>
              <a:rPr lang="en-US" sz="3000" spc="-159" dirty="0">
                <a:solidFill>
                  <a:schemeClr val="tx2">
                    <a:lumMod val="75000"/>
                  </a:schemeClr>
                </a:solidFill>
                <a:latin typeface="Lexend Deca"/>
                <a:ea typeface="Lexend Deca"/>
                <a:cs typeface="Lexend Deca"/>
                <a:sym typeface="Lexend Deca"/>
              </a:rPr>
              <a:t>Volunteer at HIVE PREP, including your child’s classroom</a:t>
            </a:r>
          </a:p>
          <a:p>
            <a:pPr algn="ctr">
              <a:lnSpc>
                <a:spcPts val="3120"/>
              </a:lnSpc>
            </a:pPr>
            <a:r>
              <a:rPr lang="en-US" sz="3000" spc="-159" dirty="0">
                <a:solidFill>
                  <a:schemeClr val="tx2">
                    <a:lumMod val="75000"/>
                  </a:schemeClr>
                </a:solidFill>
                <a:latin typeface="Lexend Deca"/>
                <a:ea typeface="Lexend Deca"/>
                <a:cs typeface="Lexend Deca"/>
                <a:sym typeface="Lexend Deca"/>
              </a:rPr>
              <a:t>Join the PTO</a:t>
            </a:r>
          </a:p>
          <a:p>
            <a:pPr algn="ctr">
              <a:lnSpc>
                <a:spcPts val="3120"/>
              </a:lnSpc>
            </a:pPr>
            <a:r>
              <a:rPr lang="en-US" sz="3000" spc="-159" dirty="0">
                <a:solidFill>
                  <a:schemeClr val="tx2">
                    <a:lumMod val="75000"/>
                  </a:schemeClr>
                </a:solidFill>
                <a:latin typeface="Lexend Deca"/>
                <a:ea typeface="Lexend Deca"/>
                <a:cs typeface="Lexend Deca"/>
                <a:sym typeface="Lexend Deca"/>
              </a:rPr>
              <a:t>Join the EESAC</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Offer meetings at flexible times to maximize participation;</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parents and family members with timely information about Title I programs; </a:t>
            </a:r>
          </a:p>
          <a:p>
            <a:pPr marL="863600" lvl="2" algn="ctr">
              <a:lnSpc>
                <a:spcPts val="3120"/>
              </a:lnSpc>
            </a:pPr>
            <a:endParaRPr lang="en-US" sz="3000" spc="-159" dirty="0">
              <a:solidFill>
                <a:schemeClr val="tx2">
                  <a:lumMod val="75000"/>
                </a:schemeClr>
              </a:solidFill>
              <a:latin typeface="Lexend Deca"/>
              <a:ea typeface="Lexend Deca"/>
              <a:cs typeface="Lexend Deca"/>
              <a:sym typeface="Lexend Deca"/>
            </a:endParaRPr>
          </a:p>
          <a:p>
            <a:pPr algn="ctr">
              <a:lnSpc>
                <a:spcPts val="3120"/>
              </a:lnSpc>
            </a:pPr>
            <a:r>
              <a:rPr lang="en-US" sz="3000" spc="-159" dirty="0">
                <a:solidFill>
                  <a:schemeClr val="tx2">
                    <a:lumMod val="75000"/>
                  </a:schemeClr>
                </a:solidFill>
                <a:latin typeface="Lexend Deca"/>
                <a:ea typeface="Lexend Deca"/>
                <a:cs typeface="Lexend Deca"/>
                <a:sym typeface="Lexend Deca"/>
              </a:rPr>
              <a:t>Flyers</a:t>
            </a:r>
          </a:p>
          <a:p>
            <a:pPr algn="ctr">
              <a:lnSpc>
                <a:spcPts val="3120"/>
              </a:lnSpc>
            </a:pPr>
            <a:r>
              <a:rPr lang="en-US" sz="3000" spc="-159" dirty="0">
                <a:solidFill>
                  <a:schemeClr val="tx2">
                    <a:lumMod val="75000"/>
                  </a:schemeClr>
                </a:solidFill>
                <a:latin typeface="Lexend Deca"/>
                <a:ea typeface="Lexend Deca"/>
                <a:cs typeface="Lexend Deca"/>
                <a:sym typeface="Lexend Deca"/>
              </a:rPr>
              <a:t>Class DOJO</a:t>
            </a:r>
          </a:p>
          <a:p>
            <a:pPr algn="ctr">
              <a:lnSpc>
                <a:spcPts val="3120"/>
              </a:lnSpc>
            </a:pPr>
            <a:r>
              <a:rPr lang="en-US" sz="3000" spc="-159" dirty="0">
                <a:solidFill>
                  <a:schemeClr val="tx2">
                    <a:lumMod val="75000"/>
                  </a:schemeClr>
                </a:solidFill>
                <a:latin typeface="Lexend Deca"/>
                <a:ea typeface="Lexend Deca"/>
                <a:cs typeface="Lexend Deca"/>
                <a:sym typeface="Lexend Deca"/>
              </a:rPr>
              <a:t>Messenger and Email</a:t>
            </a:r>
          </a:p>
          <a:p>
            <a:pPr algn="ctr">
              <a:lnSpc>
                <a:spcPts val="3120"/>
              </a:lnSpc>
            </a:pPr>
            <a:r>
              <a:rPr lang="en-US" sz="3000" spc="-159" dirty="0">
                <a:solidFill>
                  <a:schemeClr val="tx2">
                    <a:lumMod val="75000"/>
                  </a:schemeClr>
                </a:solidFill>
                <a:latin typeface="Lexend Deca"/>
                <a:ea typeface="Lexend Deca"/>
                <a:cs typeface="Lexend Deca"/>
                <a:sym typeface="Lexend Deca"/>
              </a:rPr>
              <a:t>Phone Messages</a:t>
            </a:r>
          </a:p>
        </p:txBody>
      </p:sp>
      <p:sp>
        <p:nvSpPr>
          <p:cNvPr id="10" name="Slide Number Placeholder 9">
            <a:extLst>
              <a:ext uri="{FF2B5EF4-FFF2-40B4-BE49-F238E27FC236}">
                <a16:creationId xmlns:a16="http://schemas.microsoft.com/office/drawing/2014/main" id="{E5E3B582-6190-CCA0-C374-B80CACC5ADEF}"/>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69215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65095"/>
            <a:ext cx="16091800" cy="5963171"/>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Involve parents and families in the process of planning, reviewing, and improving documents required by the Title I Program and schoolwide activities in an organized and ongoing timely manner;</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Assist parents and families with understanding academic content standards, assessments, and how to monitor and improve the academic achievement of their children; and </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323850" lvl="1" algn="ctr">
              <a:lnSpc>
                <a:spcPts val="3120"/>
              </a:lnSpc>
            </a:pPr>
            <a:r>
              <a:rPr lang="en-US" sz="3000" spc="-159" dirty="0">
                <a:solidFill>
                  <a:schemeClr val="tx2">
                    <a:lumMod val="75000"/>
                  </a:schemeClr>
                </a:solidFill>
                <a:latin typeface="Lexend Deca"/>
                <a:ea typeface="Lexend Deca"/>
                <a:cs typeface="Lexend Deca"/>
                <a:sym typeface="Lexend Deca"/>
              </a:rPr>
              <a:t>Host meetings to discuss state standards and results</a:t>
            </a: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Provide training to assist parents and families of students enrolled in schools implementing the Title I Schoolwide Program to improve academic achievement. </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323850" lvl="1" algn="ctr">
              <a:lnSpc>
                <a:spcPts val="3120"/>
              </a:lnSpc>
            </a:pPr>
            <a:r>
              <a:rPr lang="en-US" sz="3000" spc="-159" dirty="0">
                <a:solidFill>
                  <a:schemeClr val="tx2">
                    <a:lumMod val="75000"/>
                  </a:schemeClr>
                </a:solidFill>
                <a:latin typeface="Lexend Deca"/>
                <a:ea typeface="Lexend Deca"/>
                <a:cs typeface="Lexend Deca"/>
                <a:sym typeface="Lexend Deca"/>
              </a:rPr>
              <a:t>Provide additional interventions as well as parent meetings on how to assist with academic achievement</a:t>
            </a: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BB337FB3-9B03-0BC0-B977-9AA44DA32062}"/>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494417" y="1934719"/>
            <a:ext cx="8904098" cy="6142066"/>
          </a:xfrm>
          <a:prstGeom prst="rect">
            <a:avLst/>
          </a:prstGeom>
        </p:spPr>
        <p:txBody>
          <a:bodyPr wrap="square" lIns="0" tIns="0" rIns="0" bIns="0" rtlCol="0" anchor="t">
            <a:spAutoFit/>
          </a:bodyPr>
          <a:lstStyle/>
          <a:p>
            <a:pPr algn="just">
              <a:lnSpc>
                <a:spcPts val="3720"/>
              </a:lnSpc>
            </a:pPr>
            <a:endParaRPr dirty="0"/>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Each Title I school must have a School-Parent Compact that is developed jointly by parents and school personnel.</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sets out the responsibilities of the students, parents, and school staff in striving to raise student academic achievement.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will be discussed and amended during parent-teacher conferences and documented in a teacher communication log (K-5 only).</a:t>
            </a: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116205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Title I School-Parent Compact</a:t>
            </a:r>
          </a:p>
        </p:txBody>
      </p:sp>
      <p:sp>
        <p:nvSpPr>
          <p:cNvPr id="9" name="TextBox 9"/>
          <p:cNvSpPr txBox="1"/>
          <p:nvPr/>
        </p:nvSpPr>
        <p:spPr>
          <a:xfrm>
            <a:off x="3339268" y="8896075"/>
            <a:ext cx="11609463" cy="474489"/>
          </a:xfrm>
          <a:prstGeom prst="rect">
            <a:avLst/>
          </a:prstGeom>
        </p:spPr>
        <p:txBody>
          <a:bodyPr lIns="0" tIns="0" rIns="0" bIns="0" rtlCol="0" anchor="t">
            <a:spAutoFit/>
          </a:bodyPr>
          <a:lstStyle/>
          <a:p>
            <a:pPr algn="ctr">
              <a:lnSpc>
                <a:spcPts val="3672"/>
              </a:lnSpc>
            </a:pPr>
            <a:r>
              <a:rPr lang="en-US" sz="3200" dirty="0">
                <a:hlinkClick r:id="rId12"/>
              </a:rPr>
              <a:t>2025-2026-Title-1-School-Parent-Compact.pdf</a:t>
            </a:r>
            <a:endParaRPr lang="en-US" sz="2961" spc="-156" dirty="0">
              <a:solidFill>
                <a:srgbClr val="F50808"/>
              </a:solidFill>
              <a:latin typeface="Lexend Deca"/>
              <a:ea typeface="Lexend Deca"/>
              <a:cs typeface="Lexend Deca"/>
              <a:sym typeface="Lexend Deca"/>
            </a:endParaRPr>
          </a:p>
        </p:txBody>
      </p:sp>
      <p:sp>
        <p:nvSpPr>
          <p:cNvPr id="14" name="Slide Number Placeholder 13">
            <a:extLst>
              <a:ext uri="{FF2B5EF4-FFF2-40B4-BE49-F238E27FC236}">
                <a16:creationId xmlns:a16="http://schemas.microsoft.com/office/drawing/2014/main" id="{582B9AA1-885F-A058-D2A0-728DB6A4CF6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1" name="Picture 10">
            <a:extLst>
              <a:ext uri="{FF2B5EF4-FFF2-40B4-BE49-F238E27FC236}">
                <a16:creationId xmlns:a16="http://schemas.microsoft.com/office/drawing/2014/main" id="{CFE8A341-1121-30D5-84F8-41175AFC05A5}"/>
              </a:ext>
            </a:extLst>
          </p:cNvPr>
          <p:cNvPicPr>
            <a:picLocks noChangeAspect="1"/>
          </p:cNvPicPr>
          <p:nvPr/>
        </p:nvPicPr>
        <p:blipFill>
          <a:blip r:embed="rId13"/>
          <a:stretch>
            <a:fillRect/>
          </a:stretch>
        </p:blipFill>
        <p:spPr>
          <a:xfrm>
            <a:off x="10210800" y="2736038"/>
            <a:ext cx="6274210" cy="5033089"/>
          </a:xfrm>
          <a:prstGeom prst="rect">
            <a:avLst/>
          </a:prstGeom>
          <a:ln>
            <a:solidFill>
              <a:srgbClr val="0070C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319998" y="1477397"/>
            <a:ext cx="16102188" cy="8040021"/>
          </a:xfrm>
          <a:prstGeom prst="rect">
            <a:avLst/>
          </a:prstGeom>
        </p:spPr>
        <p:txBody>
          <a:bodyPr lIns="0" tIns="0" rIns="0" bIns="0" rtlCol="0" anchor="t">
            <a:spAutoFit/>
          </a:bodyPr>
          <a:lstStyle/>
          <a:p>
            <a:pPr algn="l">
              <a:lnSpc>
                <a:spcPts val="3720"/>
              </a:lnSpc>
            </a:pPr>
            <a:endParaRPr dirty="0"/>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does school and parent collaboration look like?</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fosters collaboration with families by offering activities, training sessions, workshops, and parent-teacher conferences at flexible meeting times. </a:t>
            </a:r>
            <a:r>
              <a:rPr lang="en-US" sz="3200" dirty="0">
                <a:solidFill>
                  <a:schemeClr val="tx2">
                    <a:lumMod val="75000"/>
                  </a:schemeClr>
                </a:solidFill>
                <a:latin typeface="Lexend Deca" panose="020B0604020202020204" charset="0"/>
                <a:cs typeface="Lexend Deca" panose="020B0604020202020204" charset="0"/>
              </a:rPr>
              <a:t>Tuesdays and Thursdays from 3:45pm - 4:15pm/ 4:45- 5:15pm for middles school. Arrangements can be made through the office and at other scheduled times if party cannot make set times given. </a:t>
            </a:r>
            <a:r>
              <a:rPr lang="en-US" sz="3000" spc="-159" dirty="0">
                <a:solidFill>
                  <a:srgbClr val="262262"/>
                </a:solidFill>
                <a:latin typeface="Lexend Deca"/>
                <a:ea typeface="Lexend Deca"/>
                <a:cs typeface="Lexend Deca"/>
                <a:sym typeface="Lexend Deca"/>
              </a:rPr>
              <a:t>We also provide a Parent Resource Center/Area to support family engagement.</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School and parent partnerships are strengthened through participation in advisory councils such as the Educational Excellence School Advisory Council (EESAC), the Title I District Advisory Council (DAC), and Charter Parent Advisory Council (PAC).</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Members of the Title I DAC and Region PAC are parent representatives who consult with the District Title I DAC about the planning and implementation of the Title I Schoolwide Program.</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431329"/>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a:t>
            </a:r>
          </a:p>
        </p:txBody>
      </p:sp>
      <p:sp>
        <p:nvSpPr>
          <p:cNvPr id="12" name="Slide Number Placeholder 11">
            <a:extLst>
              <a:ext uri="{FF2B5EF4-FFF2-40B4-BE49-F238E27FC236}">
                <a16:creationId xmlns:a16="http://schemas.microsoft.com/office/drawing/2014/main" id="{A7EBE156-9E6D-D550-23BE-0F7C855D9E46}"/>
              </a:ext>
            </a:extLst>
          </p:cNvPr>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1" name="Picture 10">
            <a:extLst>
              <a:ext uri="{FF2B5EF4-FFF2-40B4-BE49-F238E27FC236}">
                <a16:creationId xmlns:a16="http://schemas.microsoft.com/office/drawing/2014/main" id="{80FB4D05-0612-594C-7138-EA832590592A}"/>
              </a:ext>
            </a:extLst>
          </p:cNvPr>
          <p:cNvPicPr>
            <a:picLocks noChangeAspect="1"/>
          </p:cNvPicPr>
          <p:nvPr/>
        </p:nvPicPr>
        <p:blipFill>
          <a:blip r:embed="rId10"/>
          <a:stretch>
            <a:fillRect/>
          </a:stretch>
        </p:blipFill>
        <p:spPr>
          <a:xfrm>
            <a:off x="5105399" y="8221473"/>
            <a:ext cx="8077201" cy="1806014"/>
          </a:xfrm>
          <a:prstGeom prst="rect">
            <a:avLst/>
          </a:prstGeom>
          <a:ln>
            <a:solidFill>
              <a:srgbClr val="0070C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400000" flipV="1">
            <a:off x="15215454" y="-230760"/>
            <a:ext cx="3423050" cy="3423050"/>
          </a:xfrm>
          <a:custGeom>
            <a:avLst/>
            <a:gdLst/>
            <a:ahLst/>
            <a:cxnLst/>
            <a:rect l="l" t="t" r="r" b="b"/>
            <a:pathLst>
              <a:path w="3423050" h="3423050">
                <a:moveTo>
                  <a:pt x="0" y="3423051"/>
                </a:moveTo>
                <a:lnTo>
                  <a:pt x="3423050" y="3423051"/>
                </a:lnTo>
                <a:lnTo>
                  <a:pt x="3423050" y="0"/>
                </a:lnTo>
                <a:lnTo>
                  <a:pt x="0" y="0"/>
                </a:lnTo>
                <a:lnTo>
                  <a:pt x="0" y="3423051"/>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344400" y="2811890"/>
            <a:ext cx="4719379" cy="6270270"/>
          </a:xfrm>
          <a:custGeom>
            <a:avLst/>
            <a:gdLst/>
            <a:ahLst/>
            <a:cxnLst/>
            <a:rect l="l" t="t" r="r" b="b"/>
            <a:pathLst>
              <a:path w="4719379" h="6270270">
                <a:moveTo>
                  <a:pt x="0" y="0"/>
                </a:moveTo>
                <a:lnTo>
                  <a:pt x="4719379" y="0"/>
                </a:lnTo>
                <a:lnTo>
                  <a:pt x="4719379" y="6270270"/>
                </a:lnTo>
                <a:lnTo>
                  <a:pt x="0" y="6270270"/>
                </a:lnTo>
                <a:lnTo>
                  <a:pt x="0" y="0"/>
                </a:lnTo>
                <a:close/>
              </a:path>
            </a:pathLst>
          </a:custGeom>
          <a:blipFill>
            <a:blip r:embed="rId5"/>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730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 (Cont’d.)</a:t>
            </a:r>
          </a:p>
        </p:txBody>
      </p:sp>
      <p:sp>
        <p:nvSpPr>
          <p:cNvPr id="6" name="TextBox 6"/>
          <p:cNvSpPr txBox="1"/>
          <p:nvPr/>
        </p:nvSpPr>
        <p:spPr>
          <a:xfrm>
            <a:off x="1618295" y="3651089"/>
            <a:ext cx="7823687" cy="93726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The school conducts elections for Title I DAC/PAC Representatives.</a:t>
            </a:r>
          </a:p>
        </p:txBody>
      </p:sp>
      <p:sp>
        <p:nvSpPr>
          <p:cNvPr id="8" name="TextBox 8"/>
          <p:cNvSpPr txBox="1"/>
          <p:nvPr/>
        </p:nvSpPr>
        <p:spPr>
          <a:xfrm>
            <a:off x="591820" y="8144235"/>
            <a:ext cx="10403919" cy="523875"/>
          </a:xfrm>
          <a:prstGeom prst="rect">
            <a:avLst/>
          </a:prstGeom>
        </p:spPr>
        <p:txBody>
          <a:bodyPr lIns="0" tIns="0" rIns="0" bIns="0" rtlCol="0" anchor="t">
            <a:spAutoFit/>
          </a:bodyPr>
          <a:lstStyle/>
          <a:p>
            <a:pPr algn="ctr">
              <a:lnSpc>
                <a:spcPts val="4200"/>
              </a:lnSpc>
            </a:pPr>
            <a:r>
              <a:rPr lang="en-US" sz="3000" u="sng">
                <a:solidFill>
                  <a:srgbClr val="000000"/>
                </a:solidFill>
                <a:latin typeface="Lexend Deca"/>
                <a:ea typeface="Lexend Deca"/>
                <a:cs typeface="Lexend Deca"/>
                <a:sym typeface="Lexend Deca"/>
                <a:hlinkClick r:id="rId6" tooltip="https://api.dadeschools.net/wmsfiles/61/pdfs/6996.pdf"/>
              </a:rPr>
              <a:t>Title I DAC/PAC Representatives (FM 6996)</a:t>
            </a:r>
          </a:p>
        </p:txBody>
      </p:sp>
      <p:sp>
        <p:nvSpPr>
          <p:cNvPr id="9" name="Freeform 9"/>
          <p:cNvSpPr/>
          <p:nvPr/>
        </p:nvSpPr>
        <p:spPr>
          <a:xfrm flipH="1">
            <a:off x="591820" y="8439510"/>
            <a:ext cx="1011690" cy="920638"/>
          </a:xfrm>
          <a:custGeom>
            <a:avLst/>
            <a:gdLst/>
            <a:ahLst/>
            <a:cxnLst/>
            <a:rect l="l" t="t" r="r" b="b"/>
            <a:pathLst>
              <a:path w="1011690" h="920638">
                <a:moveTo>
                  <a:pt x="1011690" y="0"/>
                </a:moveTo>
                <a:lnTo>
                  <a:pt x="0" y="0"/>
                </a:lnTo>
                <a:lnTo>
                  <a:pt x="0" y="920638"/>
                </a:lnTo>
                <a:lnTo>
                  <a:pt x="1011690" y="920638"/>
                </a:lnTo>
                <a:lnTo>
                  <a:pt x="10116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B2E2E0A7-79D9-FA69-00F3-2F5565A7C2C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95054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Improvement Plan (SIP)</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Freeform 5"/>
          <p:cNvSpPr/>
          <p:nvPr/>
        </p:nvSpPr>
        <p:spPr>
          <a:xfrm>
            <a:off x="4686300" y="5300862"/>
            <a:ext cx="5181600" cy="3593601"/>
          </a:xfrm>
          <a:custGeom>
            <a:avLst/>
            <a:gdLst/>
            <a:ahLst/>
            <a:cxnLst/>
            <a:rect l="l" t="t" r="r" b="b"/>
            <a:pathLst>
              <a:path w="6080001" h="4050801">
                <a:moveTo>
                  <a:pt x="0" y="0"/>
                </a:moveTo>
                <a:lnTo>
                  <a:pt x="6080001" y="0"/>
                </a:lnTo>
                <a:lnTo>
                  <a:pt x="6080001" y="4050801"/>
                </a:lnTo>
                <a:lnTo>
                  <a:pt x="0" y="405080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6" name="TextBox 6"/>
          <p:cNvSpPr txBox="1"/>
          <p:nvPr/>
        </p:nvSpPr>
        <p:spPr>
          <a:xfrm>
            <a:off x="2133600" y="2057840"/>
            <a:ext cx="10287000" cy="2820644"/>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is our School Improvement Plan (SIP)? </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The School Improvement Plan (SIP) at HIVE Prep is developed with all stakeholders to be utilized by our school to review data, set goals, create an action plan and monitor progress.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0FEF65F4-D1FF-AC7F-6CE5-B6C2BE49AF0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8" name="Picture 7">
            <a:extLst>
              <a:ext uri="{FF2B5EF4-FFF2-40B4-BE49-F238E27FC236}">
                <a16:creationId xmlns:a16="http://schemas.microsoft.com/office/drawing/2014/main" id="{238E0985-6567-CD01-395B-6601033056D3}"/>
              </a:ext>
            </a:extLst>
          </p:cNvPr>
          <p:cNvPicPr>
            <a:picLocks noChangeAspect="1"/>
          </p:cNvPicPr>
          <p:nvPr/>
        </p:nvPicPr>
        <p:blipFill>
          <a:blip r:embed="rId7"/>
          <a:stretch>
            <a:fillRect/>
          </a:stretch>
        </p:blipFill>
        <p:spPr>
          <a:xfrm>
            <a:off x="13106400" y="1734258"/>
            <a:ext cx="4416946" cy="5795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70579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837123" y="2512365"/>
            <a:ext cx="9526028" cy="3295133"/>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Our School’s Goal for 2025-2026</a:t>
            </a:r>
          </a:p>
          <a:p>
            <a:pPr marL="647700" lvl="1" indent="-323850" algn="l">
              <a:lnSpc>
                <a:spcPts val="3720"/>
              </a:lnSpc>
              <a:buFont typeface="Arial"/>
              <a:buChar char="•"/>
            </a:pPr>
            <a:endParaRPr lang="en-US" sz="3000" spc="-159" dirty="0">
              <a:solidFill>
                <a:srgbClr val="262262"/>
              </a:solidFill>
              <a:latin typeface="Lexend Deca"/>
              <a:ea typeface="Lexend Deca"/>
              <a:cs typeface="Lexend Deca"/>
              <a:sym typeface="Lexend Deca"/>
            </a:endParaRPr>
          </a:p>
          <a:p>
            <a:pPr marL="647700" lvl="1" indent="-323850">
              <a:lnSpc>
                <a:spcPts val="3720"/>
              </a:lnSpc>
              <a:buFont typeface="Arial"/>
              <a:buChar char="•"/>
            </a:pPr>
            <a:r>
              <a:rPr lang="en-US" sz="3200" dirty="0">
                <a:solidFill>
                  <a:schemeClr val="tx2">
                    <a:lumMod val="75000"/>
                  </a:schemeClr>
                </a:solidFill>
              </a:rPr>
              <a:t>SY25 SWD ELA Proficiency = 57% </a:t>
            </a:r>
          </a:p>
          <a:p>
            <a:pPr marL="1104900" lvl="2" indent="-323850">
              <a:lnSpc>
                <a:spcPts val="3720"/>
              </a:lnSpc>
              <a:buFont typeface="Arial"/>
              <a:buChar char="•"/>
            </a:pPr>
            <a:r>
              <a:rPr lang="en-US" sz="3200" dirty="0">
                <a:solidFill>
                  <a:schemeClr val="tx2">
                    <a:lumMod val="75000"/>
                  </a:schemeClr>
                </a:solidFill>
              </a:rPr>
              <a:t>SY26 SWD ELA Proficiency Goal = 60% </a:t>
            </a:r>
          </a:p>
          <a:p>
            <a:pPr marL="647700" lvl="1" indent="-323850">
              <a:lnSpc>
                <a:spcPts val="3720"/>
              </a:lnSpc>
              <a:buFont typeface="Arial"/>
              <a:buChar char="•"/>
            </a:pPr>
            <a:r>
              <a:rPr lang="en-US" sz="3200" dirty="0">
                <a:solidFill>
                  <a:schemeClr val="tx2">
                    <a:lumMod val="75000"/>
                  </a:schemeClr>
                </a:solidFill>
              </a:rPr>
              <a:t>SY25 SWD LG = 50% SY26</a:t>
            </a:r>
          </a:p>
          <a:p>
            <a:pPr marL="1104900" lvl="2" indent="-323850">
              <a:lnSpc>
                <a:spcPts val="3720"/>
              </a:lnSpc>
              <a:buFont typeface="Arial"/>
              <a:buChar char="•"/>
            </a:pPr>
            <a:r>
              <a:rPr lang="en-US" sz="3200" dirty="0">
                <a:solidFill>
                  <a:schemeClr val="tx2">
                    <a:lumMod val="75000"/>
                  </a:schemeClr>
                </a:solidFill>
              </a:rPr>
              <a:t> SWD LG Goal = 55%</a:t>
            </a:r>
            <a:endParaRPr lang="en-US" sz="3000" spc="-159" dirty="0">
              <a:solidFill>
                <a:schemeClr val="tx2">
                  <a:lumMod val="75000"/>
                </a:schemeClr>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12" name="Slide Number Placeholder 11">
            <a:extLst>
              <a:ext uri="{FF2B5EF4-FFF2-40B4-BE49-F238E27FC236}">
                <a16:creationId xmlns:a16="http://schemas.microsoft.com/office/drawing/2014/main" id="{A1E9BB8C-F57A-E2AC-27AA-FA9741A5CA0B}"/>
              </a:ext>
            </a:extLst>
          </p:cNvPr>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9" name="Picture 8">
            <a:extLst>
              <a:ext uri="{FF2B5EF4-FFF2-40B4-BE49-F238E27FC236}">
                <a16:creationId xmlns:a16="http://schemas.microsoft.com/office/drawing/2014/main" id="{6FB27448-8BC7-C68B-F0FE-6DFE7487CB2C}"/>
              </a:ext>
            </a:extLst>
          </p:cNvPr>
          <p:cNvPicPr>
            <a:picLocks noChangeAspect="1"/>
          </p:cNvPicPr>
          <p:nvPr/>
        </p:nvPicPr>
        <p:blipFill>
          <a:blip r:embed="rId6"/>
          <a:stretch>
            <a:fillRect/>
          </a:stretch>
        </p:blipFill>
        <p:spPr>
          <a:xfrm>
            <a:off x="3505200" y="6515100"/>
            <a:ext cx="9316750" cy="17623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52463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004966" y="3051263"/>
            <a:ext cx="15755479" cy="3270885"/>
          </a:xfrm>
          <a:prstGeom prst="rect">
            <a:avLst/>
          </a:prstGeom>
        </p:spPr>
        <p:txBody>
          <a:bodyPr lIns="0" tIns="0" rIns="0" bIns="0" rtlCol="0" anchor="t">
            <a:spAutoFit/>
          </a:bodyPr>
          <a:lstStyle/>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Meet Your School Team</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All About Title I</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Coordination with Other Federal Programs</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District-Level Parent and Family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School-Level Parent and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School-Parent Compact</a:t>
            </a:r>
          </a:p>
          <a:p>
            <a:pPr algn="l">
              <a:lnSpc>
                <a:spcPts val="3720"/>
              </a:lnSpc>
            </a:pPr>
            <a:endParaRPr lang="en-US" sz="3000" spc="-159">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171059E3-55BC-60E7-D85F-0CDC03281C6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01721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 (Cont’d.)</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4715391" y="2820816"/>
            <a:ext cx="11294580" cy="5667577"/>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How do we use our school achievement data?</a:t>
            </a:r>
          </a:p>
          <a:p>
            <a:pPr algn="l">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uses data to align the curriculum to State and District academic standards.</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instructional practices are adjusted based on the findings of the assessment data.</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For further details about our school achievement data, we invite you to attend the EESAC meetings throughout the school year.</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028700" y="4089399"/>
            <a:ext cx="3545579" cy="3134667"/>
          </a:xfrm>
          <a:custGeom>
            <a:avLst/>
            <a:gdLst/>
            <a:ahLst/>
            <a:cxnLst/>
            <a:rect l="l" t="t" r="r" b="b"/>
            <a:pathLst>
              <a:path w="3545579" h="3134667">
                <a:moveTo>
                  <a:pt x="0" y="0"/>
                </a:moveTo>
                <a:lnTo>
                  <a:pt x="3545579" y="0"/>
                </a:lnTo>
                <a:lnTo>
                  <a:pt x="3545579" y="3134667"/>
                </a:lnTo>
                <a:lnTo>
                  <a:pt x="0" y="3134667"/>
                </a:lnTo>
                <a:lnTo>
                  <a:pt x="0" y="0"/>
                </a:lnTo>
                <a:close/>
              </a:path>
            </a:pathLst>
          </a:custGeom>
          <a:blipFill>
            <a:blip r:embed="rId6"/>
            <a:stretch>
              <a:fillRect t="-65012"/>
            </a:stretch>
          </a:blipFill>
          <a:ln w="19050" cap="sq">
            <a:solidFill>
              <a:srgbClr val="000000"/>
            </a:solidFill>
            <a:prstDash val="solid"/>
            <a:miter/>
          </a:ln>
        </p:spPr>
        <p:txBody>
          <a:bodyPr/>
          <a:lstStyle/>
          <a:p>
            <a:endParaRPr lang="en-US"/>
          </a:p>
        </p:txBody>
      </p:sp>
      <p:sp>
        <p:nvSpPr>
          <p:cNvPr id="11" name="Slide Number Placeholder 10">
            <a:extLst>
              <a:ext uri="{FF2B5EF4-FFF2-40B4-BE49-F238E27FC236}">
                <a16:creationId xmlns:a16="http://schemas.microsoft.com/office/drawing/2014/main" id="{984D5D35-4230-3268-FC1E-379DFC14EE55}"/>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7106511" y="6936357"/>
            <a:ext cx="4074978" cy="2714954"/>
          </a:xfrm>
          <a:custGeom>
            <a:avLst/>
            <a:gdLst/>
            <a:ahLst/>
            <a:cxnLst/>
            <a:rect l="l" t="t" r="r" b="b"/>
            <a:pathLst>
              <a:path w="4074978" h="2714954">
                <a:moveTo>
                  <a:pt x="0" y="0"/>
                </a:moveTo>
                <a:lnTo>
                  <a:pt x="4074978" y="0"/>
                </a:lnTo>
                <a:lnTo>
                  <a:pt x="4074978" y="2714954"/>
                </a:lnTo>
                <a:lnTo>
                  <a:pt x="0" y="2714954"/>
                </a:lnTo>
                <a:lnTo>
                  <a:pt x="0" y="0"/>
                </a:lnTo>
                <a:close/>
              </a:path>
            </a:pathLst>
          </a:custGeom>
          <a:blipFill>
            <a:blip r:embed="rId6"/>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84225"/>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Right-to-Know</a:t>
            </a:r>
          </a:p>
        </p:txBody>
      </p:sp>
      <p:sp>
        <p:nvSpPr>
          <p:cNvPr id="6" name="TextBox 6"/>
          <p:cNvSpPr txBox="1"/>
          <p:nvPr/>
        </p:nvSpPr>
        <p:spPr>
          <a:xfrm>
            <a:off x="1167500" y="2119084"/>
            <a:ext cx="16091800" cy="509968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have the right to request and receive timely information regarding the professional qualifications of their child’s teachers and paraprofessionals.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must be notified if their child is assigned to, or taught by, a teacher who does not meet state certification requirements for the grade level or subject area for four (4) or more consecutive weeks.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should be provided information regarding the level of academic achievement of their child on State required academic assessments.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To the extent that it is feasible, information must be in a language that parents can understand.</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6BA54F5C-281B-762A-2357-B47B7D8A36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6885469" y="6540231"/>
            <a:ext cx="4517061" cy="3014111"/>
          </a:xfrm>
          <a:custGeom>
            <a:avLst/>
            <a:gdLst/>
            <a:ahLst/>
            <a:cxnLst/>
            <a:rect l="l" t="t" r="r" b="b"/>
            <a:pathLst>
              <a:path w="4517061" h="3014111">
                <a:moveTo>
                  <a:pt x="0" y="0"/>
                </a:moveTo>
                <a:lnTo>
                  <a:pt x="4517061" y="0"/>
                </a:lnTo>
                <a:lnTo>
                  <a:pt x="4517061" y="3014111"/>
                </a:lnTo>
                <a:lnTo>
                  <a:pt x="0" y="301411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5" name="TextBox 5"/>
          <p:cNvSpPr txBox="1"/>
          <p:nvPr/>
        </p:nvSpPr>
        <p:spPr>
          <a:xfrm>
            <a:off x="0" y="70117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School-Level Parent and Family Engagement Feedback Form</a:t>
            </a:r>
          </a:p>
        </p:txBody>
      </p:sp>
      <p:sp>
        <p:nvSpPr>
          <p:cNvPr id="6" name="TextBox 6"/>
          <p:cNvSpPr txBox="1"/>
          <p:nvPr/>
        </p:nvSpPr>
        <p:spPr>
          <a:xfrm>
            <a:off x="1219200" y="2368501"/>
            <a:ext cx="16091800" cy="2385268"/>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Please complete the 2025-2026 Title I School-Level Parent and Family Engagement Feedback Form distributed today.</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results of this survey will be utilized to help in the development of the School-Level Title I Parent and Family Engagement Plan (PFEP), and to plan future parent and family engagement activities, events, and workshops at HIVE Prep.</a:t>
            </a:r>
          </a:p>
        </p:txBody>
      </p:sp>
      <p:sp>
        <p:nvSpPr>
          <p:cNvPr id="11" name="Slide Number Placeholder 10">
            <a:extLst>
              <a:ext uri="{FF2B5EF4-FFF2-40B4-BE49-F238E27FC236}">
                <a16:creationId xmlns:a16="http://schemas.microsoft.com/office/drawing/2014/main" id="{4DA3C310-D1C8-B2FD-DC64-1A34FFACE127}"/>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1" y="719737"/>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Consultation and Complaint Procedures</a:t>
            </a:r>
          </a:p>
        </p:txBody>
      </p:sp>
      <p:sp>
        <p:nvSpPr>
          <p:cNvPr id="5" name="TextBox 5"/>
          <p:cNvSpPr txBox="1"/>
          <p:nvPr/>
        </p:nvSpPr>
        <p:spPr>
          <a:xfrm>
            <a:off x="1624540" y="2319043"/>
            <a:ext cx="15038919" cy="2782813"/>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 student, parent or employee, who in good faith believes that the District has violated federal and state law pertaining to the delivery of Title I services and programs, may take action to resolve these allegations.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More information can be found in the Parent and Family Engagement Section of the 2025-2026 Division of Student and Family Support Programs Procedures Manual.</a:t>
            </a:r>
          </a:p>
          <a:p>
            <a:pPr algn="just">
              <a:lnSpc>
                <a:spcPts val="3120"/>
              </a:lnSpc>
            </a:pPr>
            <a:endParaRPr lang="en-US" sz="3000" spc="-159" dirty="0">
              <a:solidFill>
                <a:srgbClr val="262262"/>
              </a:solidFill>
              <a:latin typeface="Lexend Deca"/>
              <a:ea typeface="Lexend Deca"/>
              <a:cs typeface="Lexend Deca"/>
              <a:sym typeface="Lexend Deca"/>
            </a:endParaRPr>
          </a:p>
        </p:txBody>
      </p:sp>
      <p:grpSp>
        <p:nvGrpSpPr>
          <p:cNvPr id="6" name="Group 6"/>
          <p:cNvGrpSpPr/>
          <p:nvPr/>
        </p:nvGrpSpPr>
        <p:grpSpPr>
          <a:xfrm>
            <a:off x="3542085" y="5829300"/>
            <a:ext cx="11203830" cy="2736630"/>
            <a:chOff x="0" y="0"/>
            <a:chExt cx="1802002" cy="440182"/>
          </a:xfrm>
        </p:grpSpPr>
        <p:sp>
          <p:nvSpPr>
            <p:cNvPr id="7" name="Freeform 7"/>
            <p:cNvSpPr/>
            <p:nvPr/>
          </p:nvSpPr>
          <p:spPr>
            <a:xfrm>
              <a:off x="0" y="0"/>
              <a:ext cx="1802002" cy="440182"/>
            </a:xfrm>
            <a:custGeom>
              <a:avLst/>
              <a:gdLst/>
              <a:ahLst/>
              <a:cxnLst/>
              <a:rect l="l" t="t" r="r" b="b"/>
              <a:pathLst>
                <a:path w="1802002" h="440182">
                  <a:moveTo>
                    <a:pt x="1802002" y="22803"/>
                  </a:moveTo>
                  <a:lnTo>
                    <a:pt x="1802002" y="417379"/>
                  </a:lnTo>
                  <a:cubicBezTo>
                    <a:pt x="1802002" y="423427"/>
                    <a:pt x="1799599" y="429227"/>
                    <a:pt x="1795323" y="433503"/>
                  </a:cubicBezTo>
                  <a:cubicBezTo>
                    <a:pt x="1791047" y="437780"/>
                    <a:pt x="1785247" y="440182"/>
                    <a:pt x="1779199" y="440182"/>
                  </a:cubicBezTo>
                  <a:lnTo>
                    <a:pt x="22803" y="440182"/>
                  </a:lnTo>
                  <a:cubicBezTo>
                    <a:pt x="16755" y="440182"/>
                    <a:pt x="10955" y="437780"/>
                    <a:pt x="6679" y="433503"/>
                  </a:cubicBezTo>
                  <a:cubicBezTo>
                    <a:pt x="2402" y="429227"/>
                    <a:pt x="0" y="423427"/>
                    <a:pt x="0" y="417379"/>
                  </a:cubicBezTo>
                  <a:lnTo>
                    <a:pt x="0" y="22803"/>
                  </a:lnTo>
                  <a:cubicBezTo>
                    <a:pt x="0" y="16755"/>
                    <a:pt x="2402" y="10955"/>
                    <a:pt x="6679" y="6679"/>
                  </a:cubicBezTo>
                  <a:cubicBezTo>
                    <a:pt x="10955" y="2402"/>
                    <a:pt x="16755" y="0"/>
                    <a:pt x="22803" y="0"/>
                  </a:cubicBezTo>
                  <a:lnTo>
                    <a:pt x="1779199" y="0"/>
                  </a:lnTo>
                  <a:cubicBezTo>
                    <a:pt x="1785247" y="0"/>
                    <a:pt x="1791047" y="2402"/>
                    <a:pt x="1795323" y="6679"/>
                  </a:cubicBezTo>
                  <a:cubicBezTo>
                    <a:pt x="1799599" y="10955"/>
                    <a:pt x="1802002" y="16755"/>
                    <a:pt x="1802002" y="22803"/>
                  </a:cubicBezTo>
                  <a:close/>
                </a:path>
              </a:pathLst>
            </a:custGeom>
            <a:solidFill>
              <a:srgbClr val="262262"/>
            </a:solidFill>
          </p:spPr>
          <p:txBody>
            <a:bodyPr/>
            <a:lstStyle/>
            <a:p>
              <a:endParaRPr lang="en-US"/>
            </a:p>
          </p:txBody>
        </p:sp>
        <p:sp>
          <p:nvSpPr>
            <p:cNvPr id="8" name="TextBox 8"/>
            <p:cNvSpPr txBox="1"/>
            <p:nvPr/>
          </p:nvSpPr>
          <p:spPr>
            <a:xfrm>
              <a:off x="0" y="57150"/>
              <a:ext cx="1802002" cy="383032"/>
            </a:xfrm>
            <a:prstGeom prst="rect">
              <a:avLst/>
            </a:prstGeom>
          </p:spPr>
          <p:txBody>
            <a:bodyPr lIns="50800" tIns="50800" rIns="50800" bIns="50800" rtlCol="0" anchor="ctr"/>
            <a:lstStyle/>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Parent and Family Engagement Section of the </a:t>
              </a:r>
            </a:p>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2025-2026 </a:t>
              </a:r>
              <a:r>
                <a:rPr lang="en-US" sz="3861" u="sng" spc="-204" dirty="0">
                  <a:solidFill>
                    <a:srgbClr val="FFFFFF"/>
                  </a:solidFill>
                  <a:latin typeface="Lexend Deca"/>
                  <a:ea typeface="Lexend Deca"/>
                  <a:cs typeface="Lexend Deca"/>
                  <a:sym typeface="Lexend Deca"/>
                </a:rPr>
                <a:t>Division of Student and Family Support Programs Procedures Manual</a:t>
              </a:r>
            </a:p>
          </p:txBody>
        </p:sp>
      </p:grpSp>
      <p:sp>
        <p:nvSpPr>
          <p:cNvPr id="13" name="Slide Number Placeholder 12">
            <a:extLst>
              <a:ext uri="{FF2B5EF4-FFF2-40B4-BE49-F238E27FC236}">
                <a16:creationId xmlns:a16="http://schemas.microsoft.com/office/drawing/2014/main" id="{00D5916D-7CA2-554C-7B2E-D8F937AEEA48}"/>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9062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School Contact Information</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766032" y="2697100"/>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8700" y="2697100"/>
            <a:ext cx="929135" cy="187516"/>
          </a:xfrm>
          <a:custGeom>
            <a:avLst/>
            <a:gdLst/>
            <a:ahLst/>
            <a:cxnLst/>
            <a:rect l="l" t="t" r="r" b="b"/>
            <a:pathLst>
              <a:path w="929135" h="187516">
                <a:moveTo>
                  <a:pt x="0" y="0"/>
                </a:moveTo>
                <a:lnTo>
                  <a:pt x="929135" y="0"/>
                </a:lnTo>
                <a:lnTo>
                  <a:pt x="929135"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3268" y="3833481"/>
            <a:ext cx="4071435" cy="3053576"/>
          </a:xfrm>
          <a:custGeom>
            <a:avLst/>
            <a:gdLst/>
            <a:ahLst/>
            <a:cxnLst/>
            <a:rect l="l" t="t" r="r" b="b"/>
            <a:pathLst>
              <a:path w="4071435" h="3053576">
                <a:moveTo>
                  <a:pt x="0" y="0"/>
                </a:moveTo>
                <a:lnTo>
                  <a:pt x="4071435" y="0"/>
                </a:lnTo>
                <a:lnTo>
                  <a:pt x="4071435" y="3053577"/>
                </a:lnTo>
                <a:lnTo>
                  <a:pt x="0" y="3053577"/>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0" name="TextBox 10"/>
          <p:cNvSpPr txBox="1"/>
          <p:nvPr/>
        </p:nvSpPr>
        <p:spPr>
          <a:xfrm>
            <a:off x="6487053" y="3189247"/>
            <a:ext cx="9743547" cy="6758260"/>
          </a:xfrm>
          <a:prstGeom prst="rect">
            <a:avLst/>
          </a:prstGeom>
        </p:spPr>
        <p:txBody>
          <a:bodyPr lIns="0" tIns="0" rIns="0" bIns="0" rtlCol="0" anchor="t">
            <a:spAutoFit/>
          </a:bodyPr>
          <a:lstStyle/>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HIVE Prep</a:t>
            </a:r>
          </a:p>
          <a:p>
            <a:pPr marL="457200" indent="-457200" algn="just">
              <a:lnSpc>
                <a:spcPts val="3120"/>
              </a:lnSpc>
              <a:buFont typeface="Wingdings" panose="05000000000000000000" pitchFamily="2" charset="2"/>
              <a:buChar char="ü"/>
            </a:pPr>
            <a:endParaRPr lang="en-US" sz="3000" spc="-159" dirty="0">
              <a:solidFill>
                <a:schemeClr val="tx2">
                  <a:lumMod val="75000"/>
                </a:schemeClr>
              </a:solidFill>
              <a:latin typeface="Lexend Deca"/>
              <a:ea typeface="Lexend Deca"/>
              <a:cs typeface="Lexend Deca"/>
              <a:sym typeface="Lexend Deca"/>
            </a:endParaRP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5855 NW 171</a:t>
            </a:r>
            <a:r>
              <a:rPr lang="en-US" sz="3000" spc="-159" baseline="30000" dirty="0">
                <a:solidFill>
                  <a:schemeClr val="tx2">
                    <a:lumMod val="75000"/>
                  </a:schemeClr>
                </a:solidFill>
                <a:latin typeface="Lexend Deca"/>
                <a:ea typeface="Lexend Deca"/>
                <a:cs typeface="Lexend Deca"/>
                <a:sym typeface="Lexend Deca"/>
              </a:rPr>
              <a:t>st</a:t>
            </a:r>
            <a:r>
              <a:rPr lang="en-US" sz="3000" spc="-159" dirty="0">
                <a:solidFill>
                  <a:schemeClr val="tx2">
                    <a:lumMod val="75000"/>
                  </a:schemeClr>
                </a:solidFill>
                <a:latin typeface="Lexend Deca"/>
                <a:ea typeface="Lexend Deca"/>
                <a:cs typeface="Lexend Deca"/>
                <a:sym typeface="Lexend Deca"/>
              </a:rPr>
              <a:t> Miami, FL 33015</a:t>
            </a:r>
          </a:p>
          <a:p>
            <a:pPr marL="457200" indent="-457200" algn="just">
              <a:lnSpc>
                <a:spcPts val="3120"/>
              </a:lnSpc>
              <a:buFont typeface="Wingdings" panose="05000000000000000000" pitchFamily="2" charset="2"/>
              <a:buChar char="ü"/>
            </a:pPr>
            <a:endParaRPr lang="en-US" sz="3000" spc="-159" dirty="0">
              <a:solidFill>
                <a:schemeClr val="tx2">
                  <a:lumMod val="75000"/>
                </a:schemeClr>
              </a:solidFill>
              <a:latin typeface="Lexend Deca"/>
              <a:ea typeface="Lexend Deca"/>
              <a:cs typeface="Lexend Deca"/>
              <a:sym typeface="Lexend Deca"/>
            </a:endParaRP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www.hiveprep.com</a:t>
            </a:r>
          </a:p>
          <a:p>
            <a:pPr marL="457200" indent="-457200" algn="just">
              <a:lnSpc>
                <a:spcPts val="3120"/>
              </a:lnSpc>
              <a:buFont typeface="Wingdings" panose="05000000000000000000" pitchFamily="2" charset="2"/>
              <a:buChar char="ü"/>
            </a:pPr>
            <a:endParaRPr lang="en-US" sz="3000" spc="-159" dirty="0">
              <a:solidFill>
                <a:schemeClr val="tx2">
                  <a:lumMod val="75000"/>
                </a:schemeClr>
              </a:solidFill>
              <a:latin typeface="Lexend Deca"/>
              <a:ea typeface="Lexend Deca"/>
              <a:cs typeface="Lexend Deca"/>
              <a:sym typeface="Lexend Deca"/>
            </a:endParaRP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305-231-4888</a:t>
            </a:r>
          </a:p>
          <a:p>
            <a:pPr marL="457200" indent="-457200" algn="just">
              <a:lnSpc>
                <a:spcPts val="3120"/>
              </a:lnSpc>
              <a:buFont typeface="Wingdings" panose="05000000000000000000" pitchFamily="2" charset="2"/>
              <a:buChar char="ü"/>
            </a:pPr>
            <a:endParaRPr lang="en-US" sz="3000" spc="-159" dirty="0">
              <a:solidFill>
                <a:schemeClr val="tx2">
                  <a:lumMod val="75000"/>
                </a:schemeClr>
              </a:solidFill>
              <a:latin typeface="Lexend Deca"/>
              <a:ea typeface="Lexend Deca"/>
              <a:cs typeface="Lexend Deca"/>
              <a:sym typeface="Lexend Deca"/>
            </a:endParaRP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Office @ hiveprep.com</a:t>
            </a:r>
          </a:p>
          <a:p>
            <a:pPr marL="457200" indent="-457200" algn="just">
              <a:lnSpc>
                <a:spcPts val="3120"/>
              </a:lnSpc>
              <a:buFont typeface="Wingdings" panose="05000000000000000000" pitchFamily="2" charset="2"/>
              <a:buChar char="ü"/>
            </a:pPr>
            <a:endParaRPr lang="en-US" sz="3000" spc="-159" dirty="0">
              <a:solidFill>
                <a:schemeClr val="tx2">
                  <a:lumMod val="75000"/>
                </a:schemeClr>
              </a:solidFill>
              <a:latin typeface="Lexend Deca"/>
              <a:ea typeface="Lexend Deca"/>
              <a:cs typeface="Lexend Deca"/>
              <a:sym typeface="Lexend Deca"/>
            </a:endParaRP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7:00 am- 4:30 pm</a:t>
            </a:r>
          </a:p>
          <a:p>
            <a:pPr marL="781050" lvl="1" indent="-457200" algn="just">
              <a:lnSpc>
                <a:spcPts val="3120"/>
              </a:lnSpc>
              <a:buFont typeface="Wingdings" panose="05000000000000000000" pitchFamily="2" charset="2"/>
              <a:buChar char="ü"/>
            </a:pPr>
            <a:endParaRPr lang="en-US" sz="3000" spc="-159" dirty="0">
              <a:solidFill>
                <a:schemeClr val="tx2">
                  <a:lumMod val="75000"/>
                </a:schemeClr>
              </a:solidFill>
              <a:latin typeface="Lexend Deca"/>
              <a:ea typeface="Lexend Deca"/>
              <a:cs typeface="Lexend Deca"/>
              <a:sym typeface="Lexend Deca"/>
            </a:endParaRP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@Hiveprep Instagram</a:t>
            </a:r>
          </a:p>
          <a:p>
            <a:pPr marL="781050" lvl="1" indent="-457200" algn="just">
              <a:lnSpc>
                <a:spcPts val="3120"/>
              </a:lnSpc>
              <a:buFont typeface="Wingdings" panose="05000000000000000000" pitchFamily="2" charset="2"/>
              <a:buChar char="ü"/>
            </a:pPr>
            <a:r>
              <a:rPr lang="en-US" sz="3000" spc="-159" dirty="0">
                <a:solidFill>
                  <a:schemeClr val="tx2">
                    <a:lumMod val="75000"/>
                  </a:schemeClr>
                </a:solidFill>
                <a:latin typeface="Lexend Deca"/>
                <a:ea typeface="Lexend Deca"/>
                <a:cs typeface="Lexend Deca"/>
                <a:sym typeface="Lexend Deca"/>
              </a:rPr>
              <a:t>HIVE Prep Facebook </a:t>
            </a:r>
          </a:p>
          <a:p>
            <a:pPr marL="323850" lvl="1"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5" name="Slide Number Placeholder 14">
            <a:extLst>
              <a:ext uri="{FF2B5EF4-FFF2-40B4-BE49-F238E27FC236}">
                <a16:creationId xmlns:a16="http://schemas.microsoft.com/office/drawing/2014/main" id="{F89CB89E-1E92-2EB9-4CC1-1929E54E718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8110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Questions, Comments and Feedback</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111611" y="3120887"/>
            <a:ext cx="8064778" cy="5232025"/>
          </a:xfrm>
          <a:custGeom>
            <a:avLst/>
            <a:gdLst/>
            <a:ahLst/>
            <a:cxnLst/>
            <a:rect l="l" t="t" r="r" b="b"/>
            <a:pathLst>
              <a:path w="8064778" h="5232025">
                <a:moveTo>
                  <a:pt x="0" y="0"/>
                </a:moveTo>
                <a:lnTo>
                  <a:pt x="8064778" y="0"/>
                </a:lnTo>
                <a:lnTo>
                  <a:pt x="8064778" y="5232024"/>
                </a:lnTo>
                <a:lnTo>
                  <a:pt x="0" y="5232024"/>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4" name="Slide Number Placeholder 13">
            <a:extLst>
              <a:ext uri="{FF2B5EF4-FFF2-40B4-BE49-F238E27FC236}">
                <a16:creationId xmlns:a16="http://schemas.microsoft.com/office/drawing/2014/main" id="{C1A3360D-3692-4B0C-ED15-EEED322001BF}"/>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67285" y="4567809"/>
            <a:ext cx="11153429" cy="1700850"/>
          </a:xfrm>
          <a:prstGeom prst="rect">
            <a:avLst/>
          </a:prstGeom>
        </p:spPr>
        <p:txBody>
          <a:bodyPr lIns="0" tIns="0" rIns="0" bIns="0" rtlCol="0" anchor="t">
            <a:spAutoFit/>
          </a:bodyPr>
          <a:lstStyle/>
          <a:p>
            <a:pPr algn="ctr">
              <a:lnSpc>
                <a:spcPts val="12474"/>
              </a:lnSpc>
            </a:pPr>
            <a:r>
              <a:rPr lang="en-US" sz="16200" spc="-858" dirty="0">
                <a:solidFill>
                  <a:srgbClr val="262262"/>
                </a:solidFill>
                <a:latin typeface="Lexend Deca"/>
                <a:ea typeface="Lexend Deca"/>
                <a:cs typeface="Lexend Deca"/>
                <a:sym typeface="Lexend Deca"/>
              </a:rPr>
              <a:t>Thank you!</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773752" y="687152"/>
            <a:ext cx="2740497" cy="2740497"/>
          </a:xfrm>
          <a:custGeom>
            <a:avLst/>
            <a:gdLst/>
            <a:ahLst/>
            <a:cxnLst/>
            <a:rect l="l" t="t" r="r" b="b"/>
            <a:pathLst>
              <a:path w="2740497" h="2740497">
                <a:moveTo>
                  <a:pt x="0" y="0"/>
                </a:moveTo>
                <a:lnTo>
                  <a:pt x="2740496" y="0"/>
                </a:lnTo>
                <a:lnTo>
                  <a:pt x="2740496" y="2740496"/>
                </a:lnTo>
                <a:lnTo>
                  <a:pt x="0" y="2740496"/>
                </a:lnTo>
                <a:lnTo>
                  <a:pt x="0" y="0"/>
                </a:lnTo>
                <a:close/>
              </a:path>
            </a:pathLst>
          </a:custGeom>
          <a:blipFill>
            <a:blip r:embed="rId6"/>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651EAF23-E991-0484-88F1-A75A902F0F1F}"/>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41478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532521" y="3055620"/>
            <a:ext cx="15755479" cy="373761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Families, and Schools Working Together</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Improvement Plan (SIP)</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Achievement and Performance Data</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Right-to-Know</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School-Level Parent and Family Engagement Feedback Form</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Consultation and Complaint Procedures</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Contact Information</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82A88585-C1BB-5AAB-F066-F654C5C6CA5E}"/>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400000">
            <a:off x="0" y="0"/>
            <a:ext cx="3423050" cy="3423050"/>
          </a:xfrm>
          <a:custGeom>
            <a:avLst/>
            <a:gdLst/>
            <a:ahLst/>
            <a:cxnLst/>
            <a:rect l="l" t="t" r="r" b="b"/>
            <a:pathLst>
              <a:path w="3423050" h="3423050">
                <a:moveTo>
                  <a:pt x="0" y="0"/>
                </a:moveTo>
                <a:lnTo>
                  <a:pt x="3423050" y="0"/>
                </a:lnTo>
                <a:lnTo>
                  <a:pt x="3423050" y="3423050"/>
                </a:lnTo>
                <a:lnTo>
                  <a:pt x="0" y="3423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Meet Your School Team</a:t>
            </a:r>
          </a:p>
        </p:txBody>
      </p:sp>
      <p:sp>
        <p:nvSpPr>
          <p:cNvPr id="6" name="Freeform 6"/>
          <p:cNvSpPr/>
          <p:nvPr/>
        </p:nvSpPr>
        <p:spPr>
          <a:xfrm rot="5400000" flipV="1">
            <a:off x="14863958" y="0"/>
            <a:ext cx="3423050" cy="3423050"/>
          </a:xfrm>
          <a:custGeom>
            <a:avLst/>
            <a:gdLst/>
            <a:ahLst/>
            <a:cxnLst/>
            <a:rect l="l" t="t" r="r" b="b"/>
            <a:pathLst>
              <a:path w="3423050" h="3423050">
                <a:moveTo>
                  <a:pt x="0" y="3423050"/>
                </a:moveTo>
                <a:lnTo>
                  <a:pt x="3423051" y="3423050"/>
                </a:lnTo>
                <a:lnTo>
                  <a:pt x="3423051" y="0"/>
                </a:lnTo>
                <a:lnTo>
                  <a:pt x="0" y="0"/>
                </a:lnTo>
                <a:lnTo>
                  <a:pt x="0" y="342305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3407156" y="8381700"/>
            <a:ext cx="2625165" cy="616451"/>
          </a:xfrm>
          <a:prstGeom prst="rect">
            <a:avLst/>
          </a:prstGeom>
        </p:spPr>
        <p:txBody>
          <a:bodyPr wrap="square"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Alejandra Gonzalez</a:t>
            </a:r>
          </a:p>
          <a:p>
            <a:pPr algn="ctr">
              <a:lnSpc>
                <a:spcPts val="2520"/>
              </a:lnSpc>
            </a:pPr>
            <a:r>
              <a:rPr lang="en-US" sz="1800" spc="-36" dirty="0">
                <a:solidFill>
                  <a:srgbClr val="000000"/>
                </a:solidFill>
                <a:latin typeface="Lexend Deca"/>
                <a:ea typeface="Lexend Deca"/>
                <a:cs typeface="Lexend Deca"/>
                <a:sym typeface="Lexend Deca"/>
              </a:rPr>
              <a:t>Assistant Principal</a:t>
            </a:r>
          </a:p>
        </p:txBody>
      </p:sp>
      <p:sp>
        <p:nvSpPr>
          <p:cNvPr id="11" name="Freeform 11"/>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5486992" y="4566669"/>
            <a:ext cx="2883346" cy="616451"/>
          </a:xfrm>
          <a:prstGeom prst="rect">
            <a:avLst/>
          </a:prstGeom>
        </p:spPr>
        <p:txBody>
          <a:bodyPr lIns="0" tIns="0" rIns="0" bIns="0" rtlCol="0" anchor="t">
            <a:spAutoFit/>
          </a:bodyPr>
          <a:lstStyle/>
          <a:p>
            <a:pPr algn="ctr">
              <a:lnSpc>
                <a:spcPts val="2520"/>
              </a:lnSpc>
            </a:pPr>
            <a:r>
              <a:rPr lang="en-US" sz="1800" spc="-36" dirty="0">
                <a:latin typeface="Lexend Deca"/>
                <a:ea typeface="Lexend Deca"/>
                <a:cs typeface="Lexend Deca"/>
                <a:sym typeface="Lexend Deca"/>
              </a:rPr>
              <a:t>Carlos Gonzalez</a:t>
            </a:r>
          </a:p>
          <a:p>
            <a:pPr algn="ctr">
              <a:lnSpc>
                <a:spcPts val="2520"/>
              </a:lnSpc>
            </a:pPr>
            <a:r>
              <a:rPr lang="en-US" spc="-36" dirty="0">
                <a:latin typeface="Lexend Deca"/>
                <a:ea typeface="Lexend Deca"/>
                <a:cs typeface="Lexend Deca"/>
                <a:sym typeface="Lexend Deca"/>
              </a:rPr>
              <a:t>Director</a:t>
            </a:r>
            <a:endParaRPr lang="en-US" sz="1800" spc="-36" dirty="0">
              <a:latin typeface="Lexend Deca"/>
              <a:ea typeface="Lexend Deca"/>
              <a:cs typeface="Lexend Deca"/>
              <a:sym typeface="Lexend Deca"/>
            </a:endParaRPr>
          </a:p>
        </p:txBody>
      </p:sp>
      <p:sp>
        <p:nvSpPr>
          <p:cNvPr id="13" name="TextBox 13"/>
          <p:cNvSpPr txBox="1"/>
          <p:nvPr/>
        </p:nvSpPr>
        <p:spPr>
          <a:xfrm>
            <a:off x="10315336" y="4594794"/>
            <a:ext cx="2039824" cy="616451"/>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Sergio Bonilla</a:t>
            </a:r>
          </a:p>
          <a:p>
            <a:pPr algn="ctr">
              <a:lnSpc>
                <a:spcPts val="2520"/>
              </a:lnSpc>
            </a:pPr>
            <a:r>
              <a:rPr lang="en-US" sz="1800" spc="-36" dirty="0">
                <a:solidFill>
                  <a:srgbClr val="000000"/>
                </a:solidFill>
                <a:latin typeface="Lexend Deca"/>
                <a:ea typeface="Lexend Deca"/>
                <a:cs typeface="Lexend Deca"/>
                <a:sym typeface="Lexend Deca"/>
              </a:rPr>
              <a:t>Principal</a:t>
            </a:r>
          </a:p>
        </p:txBody>
      </p:sp>
      <p:sp>
        <p:nvSpPr>
          <p:cNvPr id="17" name="TextBox 17"/>
          <p:cNvSpPr txBox="1"/>
          <p:nvPr/>
        </p:nvSpPr>
        <p:spPr>
          <a:xfrm>
            <a:off x="8125422" y="9634925"/>
            <a:ext cx="2039824" cy="616451"/>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Marjorie Gutierrez</a:t>
            </a:r>
          </a:p>
          <a:p>
            <a:pPr algn="ctr">
              <a:lnSpc>
                <a:spcPts val="2520"/>
              </a:lnSpc>
            </a:pPr>
            <a:r>
              <a:rPr lang="en-US" sz="1800" spc="-36" dirty="0">
                <a:solidFill>
                  <a:srgbClr val="000000"/>
                </a:solidFill>
                <a:latin typeface="Lexend Deca"/>
                <a:ea typeface="Lexend Deca"/>
                <a:cs typeface="Lexend Deca"/>
                <a:sym typeface="Lexend Deca"/>
              </a:rPr>
              <a:t>CIS</a:t>
            </a:r>
          </a:p>
        </p:txBody>
      </p:sp>
      <p:sp>
        <p:nvSpPr>
          <p:cNvPr id="21" name="TextBox 21"/>
          <p:cNvSpPr txBox="1"/>
          <p:nvPr/>
        </p:nvSpPr>
        <p:spPr>
          <a:xfrm>
            <a:off x="12812103" y="8381700"/>
            <a:ext cx="2039824" cy="616451"/>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Tegan Morales</a:t>
            </a:r>
          </a:p>
          <a:p>
            <a:pPr algn="ctr">
              <a:lnSpc>
                <a:spcPts val="2520"/>
              </a:lnSpc>
            </a:pPr>
            <a:r>
              <a:rPr lang="en-US" sz="1800" spc="-36" dirty="0">
                <a:solidFill>
                  <a:srgbClr val="000000"/>
                </a:solidFill>
                <a:latin typeface="Lexend Deca"/>
                <a:ea typeface="Lexend Deca"/>
                <a:cs typeface="Lexend Deca"/>
                <a:sym typeface="Lexend Deca"/>
              </a:rPr>
              <a:t>Assistant Principal</a:t>
            </a:r>
          </a:p>
        </p:txBody>
      </p:sp>
      <p:sp>
        <p:nvSpPr>
          <p:cNvPr id="26" name="Slide Number Placeholder 25">
            <a:extLst>
              <a:ext uri="{FF2B5EF4-FFF2-40B4-BE49-F238E27FC236}">
                <a16:creationId xmlns:a16="http://schemas.microsoft.com/office/drawing/2014/main" id="{D312D02F-5D24-546B-4E5E-02685CCE4FB2}"/>
              </a:ext>
            </a:extLst>
          </p:cNvPr>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23" name="Picture 22">
            <a:extLst>
              <a:ext uri="{FF2B5EF4-FFF2-40B4-BE49-F238E27FC236}">
                <a16:creationId xmlns:a16="http://schemas.microsoft.com/office/drawing/2014/main" id="{643BF548-053F-CF9A-8F1C-FEB5E5291AA7}"/>
              </a:ext>
            </a:extLst>
          </p:cNvPr>
          <p:cNvPicPr>
            <a:picLocks noChangeAspect="1"/>
          </p:cNvPicPr>
          <p:nvPr/>
        </p:nvPicPr>
        <p:blipFill>
          <a:blip r:embed="rId6"/>
          <a:stretch>
            <a:fillRect/>
          </a:stretch>
        </p:blipFill>
        <p:spPr>
          <a:xfrm>
            <a:off x="5731908" y="1589267"/>
            <a:ext cx="2393514" cy="2780210"/>
          </a:xfrm>
          <a:prstGeom prst="rect">
            <a:avLst/>
          </a:prstGeom>
        </p:spPr>
      </p:pic>
      <p:pic>
        <p:nvPicPr>
          <p:cNvPr id="25" name="Picture 24">
            <a:extLst>
              <a:ext uri="{FF2B5EF4-FFF2-40B4-BE49-F238E27FC236}">
                <a16:creationId xmlns:a16="http://schemas.microsoft.com/office/drawing/2014/main" id="{264C182E-96AD-5E74-E6EF-7492A88D3ADE}"/>
              </a:ext>
            </a:extLst>
          </p:cNvPr>
          <p:cNvPicPr>
            <a:picLocks noChangeAspect="1"/>
          </p:cNvPicPr>
          <p:nvPr/>
        </p:nvPicPr>
        <p:blipFill>
          <a:blip r:embed="rId7"/>
          <a:stretch>
            <a:fillRect/>
          </a:stretch>
        </p:blipFill>
        <p:spPr>
          <a:xfrm>
            <a:off x="3483249" y="5412105"/>
            <a:ext cx="2572109" cy="2648320"/>
          </a:xfrm>
          <a:prstGeom prst="rect">
            <a:avLst/>
          </a:prstGeom>
        </p:spPr>
      </p:pic>
      <p:pic>
        <p:nvPicPr>
          <p:cNvPr id="28" name="Picture 27">
            <a:extLst>
              <a:ext uri="{FF2B5EF4-FFF2-40B4-BE49-F238E27FC236}">
                <a16:creationId xmlns:a16="http://schemas.microsoft.com/office/drawing/2014/main" id="{3A5C2F04-1AB0-801D-F9E8-CFE0F4F95CF5}"/>
              </a:ext>
            </a:extLst>
          </p:cNvPr>
          <p:cNvPicPr>
            <a:picLocks noChangeAspect="1"/>
          </p:cNvPicPr>
          <p:nvPr/>
        </p:nvPicPr>
        <p:blipFill>
          <a:blip r:embed="rId8"/>
          <a:stretch>
            <a:fillRect/>
          </a:stretch>
        </p:blipFill>
        <p:spPr>
          <a:xfrm>
            <a:off x="12375039" y="5492159"/>
            <a:ext cx="2600688" cy="2743583"/>
          </a:xfrm>
          <a:prstGeom prst="rect">
            <a:avLst/>
          </a:prstGeom>
        </p:spPr>
      </p:pic>
      <p:pic>
        <p:nvPicPr>
          <p:cNvPr id="30" name="Picture 29">
            <a:extLst>
              <a:ext uri="{FF2B5EF4-FFF2-40B4-BE49-F238E27FC236}">
                <a16:creationId xmlns:a16="http://schemas.microsoft.com/office/drawing/2014/main" id="{82F769B7-ADA0-FA08-66B3-4458BE4FAA93}"/>
              </a:ext>
            </a:extLst>
          </p:cNvPr>
          <p:cNvPicPr>
            <a:picLocks noChangeAspect="1"/>
          </p:cNvPicPr>
          <p:nvPr/>
        </p:nvPicPr>
        <p:blipFill>
          <a:blip r:embed="rId9"/>
          <a:stretch>
            <a:fillRect/>
          </a:stretch>
        </p:blipFill>
        <p:spPr>
          <a:xfrm>
            <a:off x="7969995" y="6338383"/>
            <a:ext cx="2345341" cy="3197069"/>
          </a:xfrm>
          <a:prstGeom prst="rect">
            <a:avLst/>
          </a:prstGeom>
        </p:spPr>
      </p:pic>
      <p:pic>
        <p:nvPicPr>
          <p:cNvPr id="32" name="Picture 31">
            <a:extLst>
              <a:ext uri="{FF2B5EF4-FFF2-40B4-BE49-F238E27FC236}">
                <a16:creationId xmlns:a16="http://schemas.microsoft.com/office/drawing/2014/main" id="{FC1CE922-DB41-0289-45B5-BBFAD459ECF4}"/>
              </a:ext>
            </a:extLst>
          </p:cNvPr>
          <p:cNvPicPr>
            <a:picLocks noChangeAspect="1"/>
          </p:cNvPicPr>
          <p:nvPr/>
        </p:nvPicPr>
        <p:blipFill>
          <a:blip r:embed="rId10"/>
          <a:stretch>
            <a:fillRect/>
          </a:stretch>
        </p:blipFill>
        <p:spPr>
          <a:xfrm>
            <a:off x="10072363" y="1540577"/>
            <a:ext cx="2739740" cy="28775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446540" y="0"/>
            <a:ext cx="5841460" cy="5841460"/>
          </a:xfrm>
          <a:custGeom>
            <a:avLst/>
            <a:gdLst/>
            <a:ahLst/>
            <a:cxnLst/>
            <a:rect l="l" t="t" r="r" b="b"/>
            <a:pathLst>
              <a:path w="5841460" h="5841460">
                <a:moveTo>
                  <a:pt x="0" y="0"/>
                </a:moveTo>
                <a:lnTo>
                  <a:pt x="5841460" y="0"/>
                </a:lnTo>
                <a:lnTo>
                  <a:pt x="5841460" y="5841460"/>
                </a:lnTo>
                <a:lnTo>
                  <a:pt x="0" y="5841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78168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a:t>
            </a:r>
          </a:p>
        </p:txBody>
      </p:sp>
      <p:sp>
        <p:nvSpPr>
          <p:cNvPr id="5" name="TextBox 5"/>
          <p:cNvSpPr txBox="1"/>
          <p:nvPr/>
        </p:nvSpPr>
        <p:spPr>
          <a:xfrm>
            <a:off x="1028700" y="2004499"/>
            <a:ext cx="14610931" cy="3139001"/>
          </a:xfrm>
          <a:prstGeom prst="rect">
            <a:avLst/>
          </a:prstGeom>
        </p:spPr>
        <p:txBody>
          <a:bodyPr lIns="0" tIns="0" rIns="0" bIns="0" rtlCol="0" anchor="t">
            <a:spAutoFit/>
          </a:bodyPr>
          <a:lstStyle/>
          <a:p>
            <a:pPr algn="just">
              <a:lnSpc>
                <a:spcPts val="4416"/>
              </a:lnSpc>
            </a:pPr>
            <a:r>
              <a:rPr lang="en-US" sz="3561" spc="-188" dirty="0">
                <a:solidFill>
                  <a:srgbClr val="262262"/>
                </a:solidFill>
                <a:latin typeface="Lexend Deca"/>
                <a:ea typeface="Lexend Deca"/>
                <a:cs typeface="Lexend Deca"/>
                <a:sym typeface="Lexend Deca"/>
              </a:rPr>
              <a:t>What is the purpose of this meeting?</a:t>
            </a:r>
          </a:p>
          <a:p>
            <a:pPr algn="just">
              <a:lnSpc>
                <a:spcPts val="4416"/>
              </a:lnSpc>
            </a:pPr>
            <a:endParaRPr lang="en-US" sz="3561" spc="-188" dirty="0">
              <a:solidFill>
                <a:srgbClr val="262262"/>
              </a:solidFill>
              <a:latin typeface="Lexend Deca"/>
              <a:ea typeface="Lexend Deca"/>
              <a:cs typeface="Lexend Deca"/>
              <a:sym typeface="Lexend Deca"/>
            </a:endParaRPr>
          </a:p>
          <a:p>
            <a:pPr algn="just">
              <a:lnSpc>
                <a:spcPts val="4622"/>
              </a:lnSpc>
            </a:pPr>
            <a:r>
              <a:rPr lang="en-US" sz="3061" spc="-162" dirty="0">
                <a:solidFill>
                  <a:srgbClr val="262262"/>
                </a:solidFill>
                <a:latin typeface="Lexend Deca"/>
                <a:ea typeface="Lexend Deca"/>
                <a:cs typeface="Lexend Deca"/>
                <a:sym typeface="Lexend Deca"/>
              </a:rPr>
              <a:t>Federal guidelines require Title I schools to hold an Annual Parent Meeting About the Benefits of the Title I Schoolwide Program to inform parents of Title I requirements and discuss their rights to be involved in the Title I Schoolwide Program. </a:t>
            </a:r>
          </a:p>
          <a:p>
            <a:pPr algn="just">
              <a:lnSpc>
                <a:spcPts val="2308"/>
              </a:lnSpc>
            </a:pPr>
            <a:endParaRPr lang="en-US" sz="3061" spc="-162"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5257800" y="9017918"/>
            <a:ext cx="8419729" cy="532838"/>
          </a:xfrm>
          <a:prstGeom prst="rect">
            <a:avLst/>
          </a:prstGeom>
        </p:spPr>
        <p:txBody>
          <a:bodyPr lIns="0" tIns="0" rIns="0" bIns="0" rtlCol="0" anchor="t">
            <a:spAutoFit/>
          </a:bodyPr>
          <a:lstStyle/>
          <a:p>
            <a:pPr algn="ctr">
              <a:lnSpc>
                <a:spcPts val="4416"/>
              </a:lnSpc>
            </a:pPr>
            <a:r>
              <a:rPr lang="en-US" sz="3561" spc="-188" dirty="0">
                <a:solidFill>
                  <a:schemeClr val="tx2"/>
                </a:solidFill>
                <a:latin typeface="Lexend Deca"/>
                <a:ea typeface="Lexend Deca"/>
                <a:cs typeface="Lexend Deca"/>
                <a:sym typeface="Lexend Deca"/>
              </a:rPr>
              <a:t>HIVE Prep is a Title I School</a:t>
            </a:r>
          </a:p>
        </p:txBody>
      </p:sp>
      <p:sp>
        <p:nvSpPr>
          <p:cNvPr id="8" name="Freeform 8"/>
          <p:cNvSpPr/>
          <p:nvPr/>
        </p:nvSpPr>
        <p:spPr>
          <a:xfrm>
            <a:off x="-1626739" y="5628827"/>
            <a:ext cx="5841460" cy="5841460"/>
          </a:xfrm>
          <a:custGeom>
            <a:avLst/>
            <a:gdLst/>
            <a:ahLst/>
            <a:cxnLst/>
            <a:rect l="l" t="t" r="r" b="b"/>
            <a:pathLst>
              <a:path w="5841460" h="5841460">
                <a:moveTo>
                  <a:pt x="0" y="0"/>
                </a:moveTo>
                <a:lnTo>
                  <a:pt x="5841460" y="0"/>
                </a:lnTo>
                <a:lnTo>
                  <a:pt x="5841460" y="5841459"/>
                </a:lnTo>
                <a:lnTo>
                  <a:pt x="0" y="58414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B4E42908-C9D7-E204-6CA1-B4E86BC29C8D}"/>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0" name="Picture 9">
            <a:extLst>
              <a:ext uri="{FF2B5EF4-FFF2-40B4-BE49-F238E27FC236}">
                <a16:creationId xmlns:a16="http://schemas.microsoft.com/office/drawing/2014/main" id="{450C640E-7FF7-9D8C-4CC1-578F4612E85D}"/>
              </a:ext>
            </a:extLst>
          </p:cNvPr>
          <p:cNvPicPr>
            <a:picLocks noChangeAspect="1"/>
          </p:cNvPicPr>
          <p:nvPr/>
        </p:nvPicPr>
        <p:blipFill>
          <a:blip r:embed="rId6"/>
          <a:stretch>
            <a:fillRect/>
          </a:stretch>
        </p:blipFill>
        <p:spPr>
          <a:xfrm>
            <a:off x="6690821" y="4998028"/>
            <a:ext cx="5820587" cy="3943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685800" y="1881854"/>
            <a:ext cx="14861855" cy="8040021"/>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Title I is the largest federally funded education program under the Every Student Succeeds Act (ESSA), current federal education law in the United States, governing K-12 public education.</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It is designed to provide students with additional help in Reading, Language Arts, Mathematics, Science and Social Studies.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main objective is to support schools and districts to ensure that high quality education is equitable for all students.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Title I Schoolwide Program is committed to helping schools close the achievement gap between disadvantaged and minority students and their peers. </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To learn more, please visit </a:t>
            </a:r>
            <a:r>
              <a:rPr lang="en-US" sz="3000" spc="-159" dirty="0">
                <a:solidFill>
                  <a:srgbClr val="262262"/>
                </a:solidFill>
                <a:latin typeface="Lexend Deca"/>
                <a:ea typeface="Lexend Deca"/>
                <a:cs typeface="Lexend Deca"/>
                <a:sym typeface="Lexend Deca"/>
                <a:hlinkClick r:id="rId9"/>
              </a:rPr>
              <a:t>https://title1.dadeschools.net/#!/ </a:t>
            </a:r>
            <a:r>
              <a:rPr lang="en-US" sz="3000" spc="-159" dirty="0">
                <a:solidFill>
                  <a:srgbClr val="262262"/>
                </a:solidFill>
                <a:latin typeface="Lexend Deca"/>
                <a:ea typeface="Lexend Deca"/>
                <a:cs typeface="Lexend Deca"/>
                <a:sym typeface="Lexend Deca"/>
              </a:rPr>
              <a:t>. This website is designed to provide visitors with information relevant to Title I and to offer a clear understanding of the overall program.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TextBox 6"/>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7" name="Freeform 7"/>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10"/>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76CCB053-AE2C-C162-EC98-BF7165698D2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969423" y="2157249"/>
            <a:ext cx="14861855" cy="6142066"/>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How does the ESSA law and the Title I Parent and Family Engagement requirements help parents and families?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allocate a portion of their Title I budget towards programs, activities, and procedures for parent and family engagement.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develop with parents and families a written Title I Parent and Family Engagement Plan (PFEP). The PFEP must be distributed to all stakeholders.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All Title I schools are required to collaborate with parents and families in the development of the School Improvement Plan (SIP) and School-Parent Compact.</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84675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 </a:t>
            </a:r>
          </a:p>
        </p:txBody>
      </p:sp>
      <p:sp>
        <p:nvSpPr>
          <p:cNvPr id="9" name="TextBox 9"/>
          <p:cNvSpPr txBox="1"/>
          <p:nvPr/>
        </p:nvSpPr>
        <p:spPr>
          <a:xfrm>
            <a:off x="2423815" y="9336564"/>
            <a:ext cx="13167091" cy="451681"/>
          </a:xfrm>
          <a:prstGeom prst="rect">
            <a:avLst/>
          </a:prstGeom>
        </p:spPr>
        <p:txBody>
          <a:bodyPr lIns="0" tIns="0" rIns="0" bIns="0" rtlCol="0" anchor="t">
            <a:spAutoFit/>
          </a:bodyPr>
          <a:lstStyle/>
          <a:p>
            <a:pPr algn="ctr">
              <a:lnSpc>
                <a:spcPts val="3672"/>
              </a:lnSpc>
            </a:pPr>
            <a:r>
              <a:rPr lang="en-US" sz="2961" spc="-156" dirty="0">
                <a:latin typeface="Lexend Deca"/>
                <a:ea typeface="Lexend Deca"/>
                <a:cs typeface="Lexend Deca"/>
                <a:sym typeface="Lexend Deca"/>
              </a:rPr>
              <a:t>www.hiveprep.com</a:t>
            </a:r>
          </a:p>
        </p:txBody>
      </p:sp>
      <p:sp>
        <p:nvSpPr>
          <p:cNvPr id="14" name="Slide Number Placeholder 13">
            <a:extLst>
              <a:ext uri="{FF2B5EF4-FFF2-40B4-BE49-F238E27FC236}">
                <a16:creationId xmlns:a16="http://schemas.microsoft.com/office/drawing/2014/main" id="{594F819C-5833-93E2-6B84-A509D21B46B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958985" y="2804221"/>
            <a:ext cx="10318615" cy="5436745"/>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Where can you access Title I Compliance Documents?</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4500"/>
              </a:lnSpc>
              <a:buFont typeface="Arial"/>
              <a:buChar char="•"/>
            </a:pPr>
            <a:r>
              <a:rPr lang="en-US" sz="3000" spc="-159" dirty="0">
                <a:solidFill>
                  <a:srgbClr val="262262"/>
                </a:solidFill>
                <a:latin typeface="Lexend Deca"/>
                <a:ea typeface="Lexend Deca"/>
                <a:cs typeface="Lexend Deca"/>
                <a:sym typeface="Lexend Deca"/>
              </a:rPr>
              <a:t>Documents are now available at your child’s school at the: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Parent Resource Center or Parent Area</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Main Office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Website</a:t>
            </a:r>
          </a:p>
          <a:p>
            <a:pPr marL="863600" lvl="1" indent="-457200" algn="just">
              <a:lnSpc>
                <a:spcPts val="4500"/>
              </a:lnSpc>
              <a:buFont typeface="Arial" panose="020B0604020202020204" pitchFamily="34" charset="0"/>
              <a:buChar char="•"/>
            </a:pPr>
            <a:r>
              <a:rPr lang="en-US" sz="3000" spc="-159" dirty="0">
                <a:solidFill>
                  <a:srgbClr val="262262"/>
                </a:solidFill>
                <a:latin typeface="Lexend Deca"/>
                <a:ea typeface="Lexend Deca"/>
                <a:cs typeface="Lexend Deca"/>
                <a:sym typeface="Lexend Deca"/>
              </a:rPr>
              <a:t>The 2025-2026 Title I Notification Flyer includes information about the availability of the documents and a link/QR code to access the District-Level PFEP.</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7" name="TextBox 7"/>
          <p:cNvSpPr txBox="1"/>
          <p:nvPr/>
        </p:nvSpPr>
        <p:spPr>
          <a:xfrm>
            <a:off x="0" y="90519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8" name="Freeform 8"/>
          <p:cNvSpPr/>
          <p:nvPr/>
        </p:nvSpPr>
        <p:spPr>
          <a:xfrm>
            <a:off x="16794732" y="9729413"/>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674D839F-F40D-5274-7C3A-BEF11D712ED3}"/>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0" name="Picture 9">
            <a:extLst>
              <a:ext uri="{FF2B5EF4-FFF2-40B4-BE49-F238E27FC236}">
                <a16:creationId xmlns:a16="http://schemas.microsoft.com/office/drawing/2014/main" id="{3AA59ADC-4B87-86ED-E163-A989CAE57F1A}"/>
              </a:ext>
            </a:extLst>
          </p:cNvPr>
          <p:cNvPicPr>
            <a:picLocks noChangeAspect="1"/>
          </p:cNvPicPr>
          <p:nvPr/>
        </p:nvPicPr>
        <p:blipFill>
          <a:blip r:embed="rId11"/>
          <a:stretch>
            <a:fillRect/>
          </a:stretch>
        </p:blipFill>
        <p:spPr>
          <a:xfrm>
            <a:off x="11575130" y="3009900"/>
            <a:ext cx="4599352" cy="5956903"/>
          </a:xfrm>
          <a:prstGeom prst="rect">
            <a:avLst/>
          </a:prstGeom>
          <a:ln w="38100" cmpd="tri">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1752601" y="2070599"/>
            <a:ext cx="13716874" cy="7565533"/>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How is Title I Funding provided for your child’s school?</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 portion of the Title I Schoolwide Funds are used to fulfill the parent and family engagement requirements in the ESSA law and provide supplemental materials and resources. The Educational Excellence School Advisory Council (EESAC) is an additional meeting to discuss the details of Title I funding.</a:t>
            </a:r>
          </a:p>
          <a:p>
            <a:pPr algn="l">
              <a:lnSpc>
                <a:spcPts val="3720"/>
              </a:lnSpc>
            </a:pPr>
            <a:endParaRPr lang="en-US" sz="3000" spc="-159" dirty="0">
              <a:solidFill>
                <a:srgbClr val="262262"/>
              </a:solidFill>
              <a:latin typeface="Lexend Deca"/>
              <a:ea typeface="Lexend Deca"/>
              <a:cs typeface="Lexend Deca"/>
              <a:sym typeface="Lexend Deca"/>
            </a:endParaRPr>
          </a:p>
          <a:p>
            <a:pPr marL="1943100" lvl="3" indent="-485775" algn="just">
              <a:lnSpc>
                <a:spcPts val="3720"/>
              </a:lnSpc>
              <a:buFont typeface="Arial"/>
              <a:buChar char="￭"/>
            </a:pPr>
            <a:r>
              <a:rPr lang="en-US" sz="3000" spc="-159" dirty="0">
                <a:solidFill>
                  <a:srgbClr val="262262"/>
                </a:solidFill>
                <a:latin typeface="Lexend Deca"/>
                <a:ea typeface="Lexend Deca"/>
                <a:cs typeface="Lexend Deca"/>
                <a:sym typeface="Lexend Deca"/>
              </a:rPr>
              <a:t>Schoolwide Funds</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latin typeface="Lexend Deca"/>
                <a:ea typeface="Lexend Deca"/>
                <a:cs typeface="Lexend Deca"/>
                <a:sym typeface="Lexend Deca"/>
              </a:rPr>
              <a:t>                      </a:t>
            </a:r>
            <a:r>
              <a:rPr lang="en-US" sz="3000" spc="-159" dirty="0">
                <a:solidFill>
                  <a:schemeClr val="tx2"/>
                </a:solidFill>
                <a:latin typeface="Lexend Deca"/>
                <a:ea typeface="Lexend Deca"/>
                <a:cs typeface="Lexend Deca"/>
                <a:sym typeface="Lexend Deca"/>
              </a:rPr>
              <a:t> $418,676</a:t>
            </a:r>
          </a:p>
          <a:p>
            <a:pPr algn="l">
              <a:lnSpc>
                <a:spcPts val="3720"/>
              </a:lnSpc>
            </a:pPr>
            <a:endParaRPr lang="en-US" sz="3000" spc="-159" dirty="0">
              <a:solidFill>
                <a:srgbClr val="F50808"/>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rgbClr val="262262"/>
                </a:solidFill>
                <a:latin typeface="Lexend Deca"/>
                <a:ea typeface="Lexend Deca"/>
                <a:cs typeface="Lexend Deca"/>
                <a:sym typeface="Lexend Deca"/>
              </a:rPr>
              <a:t>Title I Parent and Family Engagement Funds</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solidFill>
                  <a:schemeClr val="tx2"/>
                </a:solidFill>
                <a:latin typeface="Lexend Deca"/>
                <a:ea typeface="Lexend Deca"/>
                <a:cs typeface="Lexend Deca"/>
                <a:sym typeface="Lexend Deca"/>
              </a:rPr>
              <a:t>                       $500</a:t>
            </a:r>
          </a:p>
          <a:p>
            <a:pPr algn="l">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12" name="Slide Number Placeholder 11">
            <a:extLst>
              <a:ext uri="{FF2B5EF4-FFF2-40B4-BE49-F238E27FC236}">
                <a16:creationId xmlns:a16="http://schemas.microsoft.com/office/drawing/2014/main" id="{90B25D8C-9252-C2E3-9710-0DB2ADD31980}"/>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3369</Words>
  <Application>Microsoft Office PowerPoint</Application>
  <PresentationFormat>Custom</PresentationFormat>
  <Paragraphs>355</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Lexend Deca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Annual Parent Meeting About the Benefits About the Benefits if the Title I Schoolwide Program</dc:title>
  <dc:creator>Little, Jacqua J.</dc:creator>
  <cp:lastModifiedBy>Yocelyn X. Suarez</cp:lastModifiedBy>
  <cp:revision>6</cp:revision>
  <dcterms:created xsi:type="dcterms:W3CDTF">2006-08-16T00:00:00Z</dcterms:created>
  <dcterms:modified xsi:type="dcterms:W3CDTF">2025-11-04T10:07:31Z</dcterms:modified>
  <dc:identifier>DAGsxf_tOuQ</dc:identifier>
</cp:coreProperties>
</file>